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77" r:id="rId2"/>
    <p:sldId id="279" r:id="rId3"/>
    <p:sldId id="276" r:id="rId4"/>
    <p:sldId id="275" r:id="rId5"/>
    <p:sldId id="274" r:id="rId6"/>
    <p:sldId id="273" r:id="rId7"/>
    <p:sldId id="272" r:id="rId8"/>
    <p:sldId id="271" r:id="rId9"/>
    <p:sldId id="269" r:id="rId10"/>
    <p:sldId id="280" r:id="rId11"/>
    <p:sldId id="267" r:id="rId12"/>
    <p:sldId id="278" r:id="rId13"/>
    <p:sldId id="270" r:id="rId14"/>
    <p:sldId id="266" r:id="rId15"/>
    <p:sldId id="281" r:id="rId16"/>
    <p:sldId id="265" r:id="rId17"/>
    <p:sldId id="264" r:id="rId18"/>
    <p:sldId id="300" r:id="rId19"/>
    <p:sldId id="263" r:id="rId20"/>
    <p:sldId id="262" r:id="rId21"/>
    <p:sldId id="282" r:id="rId22"/>
    <p:sldId id="261" r:id="rId23"/>
    <p:sldId id="283" r:id="rId24"/>
    <p:sldId id="260" r:id="rId25"/>
    <p:sldId id="258" r:id="rId26"/>
    <p:sldId id="284" r:id="rId27"/>
    <p:sldId id="289" r:id="rId28"/>
    <p:sldId id="299" r:id="rId29"/>
    <p:sldId id="259" r:id="rId30"/>
    <p:sldId id="285" r:id="rId31"/>
    <p:sldId id="301" r:id="rId32"/>
    <p:sldId id="303" r:id="rId33"/>
    <p:sldId id="286" r:id="rId34"/>
    <p:sldId id="295" r:id="rId35"/>
    <p:sldId id="296" r:id="rId36"/>
    <p:sldId id="287" r:id="rId37"/>
    <p:sldId id="291" r:id="rId38"/>
    <p:sldId id="293" r:id="rId39"/>
    <p:sldId id="294" r:id="rId40"/>
    <p:sldId id="304" r:id="rId41"/>
    <p:sldId id="297" r:id="rId42"/>
    <p:sldId id="302" r:id="rId43"/>
    <p:sldId id="257"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85E682-C2A6-4B2D-83F9-312134317D55}" v="1971" dt="2022-10-17T14:14:50.764"/>
    <p1510:client id="{788D2BB7-5BC1-4F78-B4BA-CEC28EEE6D20}" v="1435" dt="2022-10-20T01:33:48.096"/>
    <p1510:client id="{9B3D142F-EF74-4289-88D8-21DFB83B966A}" v="1353" dt="2022-10-23T04:11:17.1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E4BCB4-FFF1-4AF1-BB1E-A77D6189CB28}" type="datetimeFigureOut">
              <a:t>2022/10/22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A23E41-41A3-4391-969A-D730F577011D}" type="slidenum">
              <a:t>‹#›</a:t>
            </a:fld>
            <a:endParaRPr lang="zh-CN" altLang="en-US"/>
          </a:p>
        </p:txBody>
      </p:sp>
    </p:spTree>
    <p:extLst>
      <p:ext uri="{BB962C8B-B14F-4D97-AF65-F5344CB8AC3E}">
        <p14:creationId xmlns:p14="http://schemas.microsoft.com/office/powerpoint/2010/main" val="348181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Calibri"/>
                <a:ea typeface="Calibri"/>
                <a:cs typeface="Calibri"/>
              </a:rPr>
              <a:t>首先介绍以下什么是扩散模型，扩散模型是用来干什么的。</a:t>
            </a:r>
          </a:p>
          <a:p>
            <a:endParaRPr lang="zh-CN" altLang="en-US" dirty="0">
              <a:latin typeface="Calibri"/>
              <a:ea typeface="Calibri"/>
              <a:cs typeface="Calibri"/>
            </a:endParaRPr>
          </a:p>
          <a:p>
            <a:r>
              <a:rPr lang="zh-CN" altLang="en-US">
                <a:latin typeface="Calibri"/>
                <a:ea typeface="Calibri"/>
                <a:cs typeface="Calibri"/>
              </a:rPr>
              <a:t>简单来说，扩散模型就是用来做生成的条件生成或无条件生成。</a:t>
            </a:r>
            <a:endParaRPr lang="zh-CN" altLang="en-US" dirty="0">
              <a:latin typeface="Calibri"/>
              <a:ea typeface="Calibri"/>
              <a:cs typeface="Calibri"/>
            </a:endParaRPr>
          </a:p>
          <a:p>
            <a:r>
              <a:rPr lang="zh-CN" altLang="en-US">
                <a:latin typeface="Calibri"/>
                <a:ea typeface="Calibri"/>
                <a:cs typeface="Calibri"/>
              </a:rPr>
              <a:t>具体来说，我们可以把去噪扩散概率模型想象成一个拆楼建楼的过程，当拿到一个数据分布，这里以这些图片形式的数据分布为例，就相当于是一栋已经建成的建筑，然后通过拆楼（即添加高斯噪音）来破坏它将大楼变成一块块原材料（也即随机噪声），然后去噪扩散概率模型干的就是从一步步拆楼的过程中去学习它的逆过程，最后达到的效果就是给你一堆原材料使用学习到的这个去噪模型来重建一座新的大楼。</a:t>
            </a:r>
            <a:endParaRPr lang="zh-CN" altLang="en-US" dirty="0">
              <a:latin typeface="Calibri"/>
              <a:ea typeface="Calibri"/>
              <a:cs typeface="Calibri"/>
            </a:endParaRPr>
          </a:p>
        </p:txBody>
      </p:sp>
      <p:sp>
        <p:nvSpPr>
          <p:cNvPr id="4" name="灯片编号占位符 3"/>
          <p:cNvSpPr>
            <a:spLocks noGrp="1"/>
          </p:cNvSpPr>
          <p:nvPr>
            <p:ph type="sldNum" sz="quarter" idx="5"/>
          </p:nvPr>
        </p:nvSpPr>
        <p:spPr/>
        <p:txBody>
          <a:bodyPr/>
          <a:lstStyle/>
          <a:p>
            <a:fld id="{C6A23E41-41A3-4391-969A-D730F577011D}" type="slidenum">
              <a:rPr lang="en-US" altLang="zh-CN"/>
              <a:t>2</a:t>
            </a:fld>
            <a:endParaRPr lang="zh-CN" altLang="en-US"/>
          </a:p>
        </p:txBody>
      </p:sp>
    </p:spTree>
    <p:extLst>
      <p:ext uri="{BB962C8B-B14F-4D97-AF65-F5344CB8AC3E}">
        <p14:creationId xmlns:p14="http://schemas.microsoft.com/office/powerpoint/2010/main" val="1695109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Calibri"/>
                <a:ea typeface="Calibri"/>
                <a:cs typeface="Calibri"/>
              </a:rPr>
              <a:t>这就是整个和前向过程相对照的逆向过程的数学表示了</a:t>
            </a:r>
            <a:endParaRPr lang="en-US" altLang="zh-CN">
              <a:latin typeface="Calibri"/>
              <a:ea typeface="Calibri"/>
              <a:cs typeface="Calibri"/>
            </a:endParaRPr>
          </a:p>
        </p:txBody>
      </p:sp>
      <p:sp>
        <p:nvSpPr>
          <p:cNvPr id="4" name="灯片编号占位符 3"/>
          <p:cNvSpPr>
            <a:spLocks noGrp="1"/>
          </p:cNvSpPr>
          <p:nvPr>
            <p:ph type="sldNum" sz="quarter" idx="5"/>
          </p:nvPr>
        </p:nvSpPr>
        <p:spPr/>
        <p:txBody>
          <a:bodyPr/>
          <a:lstStyle/>
          <a:p>
            <a:fld id="{C6A23E41-41A3-4391-969A-D730F577011D}" type="slidenum">
              <a:rPr lang="en-US" altLang="zh-CN"/>
              <a:t>13</a:t>
            </a:fld>
            <a:endParaRPr lang="zh-CN" altLang="en-US"/>
          </a:p>
        </p:txBody>
      </p:sp>
    </p:spTree>
    <p:extLst>
      <p:ext uri="{BB962C8B-B14F-4D97-AF65-F5344CB8AC3E}">
        <p14:creationId xmlns:p14="http://schemas.microsoft.com/office/powerpoint/2010/main" val="2000875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latin typeface="Calibri"/>
                <a:ea typeface="Calibri"/>
                <a:cs typeface="Calibri"/>
              </a:rPr>
              <a:t>1. </a:t>
            </a:r>
            <a:r>
              <a:rPr lang="zh-CN" altLang="en-US">
                <a:latin typeface="Calibri"/>
                <a:ea typeface="Calibri"/>
                <a:cs typeface="Calibri"/>
              </a:rPr>
              <a:t>讲训练过程：</a:t>
            </a:r>
            <a:endParaRPr lang="en-US" altLang="zh-CN">
              <a:ea typeface="等线"/>
              <a:cs typeface="Calibri"/>
            </a:endParaRPr>
          </a:p>
          <a:p>
            <a:r>
              <a:rPr lang="zh-CN">
                <a:ea typeface="等线"/>
              </a:rPr>
              <a:t>随机选择一个训练样本</a:t>
            </a:r>
            <a:r>
              <a:rPr lang="en-US" altLang="zh-CN" dirty="0">
                <a:ea typeface="等线"/>
              </a:rPr>
              <a:t>——&gt;</a:t>
            </a:r>
            <a:r>
              <a:rPr lang="zh-CN">
                <a:ea typeface="等线"/>
              </a:rPr>
              <a:t>从</a:t>
            </a:r>
            <a:r>
              <a:rPr lang="en-US" altLang="zh-CN" dirty="0">
                <a:ea typeface="等线"/>
              </a:rPr>
              <a:t>1~</a:t>
            </a:r>
            <a:r>
              <a:rPr lang="af-ZA" altLang="zh-CN" dirty="0">
                <a:ea typeface="等线"/>
              </a:rPr>
              <a:t>T</a:t>
            </a:r>
            <a:r>
              <a:rPr lang="zh-CN">
                <a:ea typeface="等线"/>
              </a:rPr>
              <a:t>随机抽样一个</a:t>
            </a:r>
            <a:r>
              <a:rPr lang="af-ZA" altLang="zh-CN" dirty="0">
                <a:ea typeface="等线"/>
              </a:rPr>
              <a:t>t——&gt;</a:t>
            </a:r>
            <a:r>
              <a:rPr lang="zh-CN">
                <a:ea typeface="等线"/>
              </a:rPr>
              <a:t>随机产生噪音</a:t>
            </a:r>
            <a:r>
              <a:rPr lang="en-US" altLang="zh-CN" dirty="0">
                <a:ea typeface="等线"/>
              </a:rPr>
              <a:t>——&gt;</a:t>
            </a:r>
            <a:r>
              <a:rPr lang="zh-CN">
                <a:ea typeface="等线"/>
              </a:rPr>
              <a:t>计算当前所产生的带噪音数据</a:t>
            </a:r>
            <a:r>
              <a:rPr lang="en-US" altLang="zh-CN" dirty="0">
                <a:ea typeface="等线"/>
              </a:rPr>
              <a:t>——&gt;</a:t>
            </a:r>
            <a:r>
              <a:rPr lang="zh-CN">
                <a:ea typeface="等线"/>
              </a:rPr>
              <a:t>输入网络预测噪音</a:t>
            </a:r>
            <a:r>
              <a:rPr lang="en-US" altLang="zh-CN" dirty="0">
                <a:ea typeface="等线"/>
              </a:rPr>
              <a:t>——&gt;</a:t>
            </a:r>
            <a:r>
              <a:rPr lang="zh-CN">
                <a:ea typeface="等线"/>
              </a:rPr>
              <a:t>计算产生的噪音和预测的噪音的</a:t>
            </a:r>
            <a:r>
              <a:rPr lang="af-ZA" altLang="zh-CN" dirty="0">
                <a:ea typeface="等线"/>
              </a:rPr>
              <a:t>L2</a:t>
            </a:r>
            <a:r>
              <a:rPr lang="zh-CN">
                <a:ea typeface="等线"/>
              </a:rPr>
              <a:t>损失</a:t>
            </a:r>
            <a:r>
              <a:rPr lang="en-US" altLang="zh-CN" dirty="0">
                <a:ea typeface="等线"/>
              </a:rPr>
              <a:t>——&gt;</a:t>
            </a:r>
            <a:r>
              <a:rPr lang="zh-CN">
                <a:ea typeface="等线"/>
              </a:rPr>
              <a:t>计算梯度并更新网络。</a:t>
            </a:r>
            <a:endParaRPr lang="en-US">
              <a:latin typeface="等线"/>
              <a:ea typeface="等线"/>
              <a:cs typeface="Calibri"/>
            </a:endParaRPr>
          </a:p>
        </p:txBody>
      </p:sp>
      <p:sp>
        <p:nvSpPr>
          <p:cNvPr id="4" name="灯片编号占位符 3"/>
          <p:cNvSpPr>
            <a:spLocks noGrp="1"/>
          </p:cNvSpPr>
          <p:nvPr>
            <p:ph type="sldNum" sz="quarter" idx="5"/>
          </p:nvPr>
        </p:nvSpPr>
        <p:spPr/>
        <p:txBody>
          <a:bodyPr/>
          <a:lstStyle/>
          <a:p>
            <a:fld id="{C6A23E41-41A3-4391-969A-D730F577011D}" type="slidenum">
              <a:rPr lang="en-US" altLang="zh-CN"/>
              <a:t>14</a:t>
            </a:fld>
            <a:endParaRPr lang="zh-CN" altLang="en-US"/>
          </a:p>
        </p:txBody>
      </p:sp>
    </p:spTree>
    <p:extLst>
      <p:ext uri="{BB962C8B-B14F-4D97-AF65-F5344CB8AC3E}">
        <p14:creationId xmlns:p14="http://schemas.microsoft.com/office/powerpoint/2010/main" val="1111161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atin typeface="Calibri"/>
                <a:ea typeface="Calibri"/>
                <a:cs typeface="Calibri"/>
              </a:rPr>
              <a:t>1. </a:t>
            </a:r>
            <a:r>
              <a:rPr lang="zh-CN" altLang="en-US">
                <a:latin typeface="Calibri"/>
                <a:ea typeface="Calibri"/>
                <a:cs typeface="Calibri"/>
              </a:rPr>
              <a:t>采样过程：</a:t>
            </a:r>
            <a:r>
              <a:rPr lang="zh-CN">
                <a:ea typeface="等线"/>
              </a:rPr>
              <a:t>从一个随机噪音XT开始，并用训练好的网络预测噪音，然后计算条件分布的均值，然后用均值加标准差乘以一个随机噪音，直至t=0完成新样本的生成(最后一步不加噪音)。</a:t>
            </a:r>
            <a:endParaRPr lang="en-US">
              <a:latin typeface="等线"/>
              <a:ea typeface="等线"/>
              <a:cs typeface="Calibri"/>
            </a:endParaRPr>
          </a:p>
        </p:txBody>
      </p:sp>
      <p:sp>
        <p:nvSpPr>
          <p:cNvPr id="4" name="灯片编号占位符 3"/>
          <p:cNvSpPr>
            <a:spLocks noGrp="1"/>
          </p:cNvSpPr>
          <p:nvPr>
            <p:ph type="sldNum" sz="quarter" idx="5"/>
          </p:nvPr>
        </p:nvSpPr>
        <p:spPr/>
        <p:txBody>
          <a:bodyPr/>
          <a:lstStyle/>
          <a:p>
            <a:fld id="{C6A23E41-41A3-4391-969A-D730F577011D}" type="slidenum">
              <a:rPr lang="en-US" altLang="zh-CN"/>
              <a:t>15</a:t>
            </a:fld>
            <a:endParaRPr lang="zh-CN" altLang="en-US"/>
          </a:p>
        </p:txBody>
      </p:sp>
    </p:spTree>
    <p:extLst>
      <p:ext uri="{BB962C8B-B14F-4D97-AF65-F5344CB8AC3E}">
        <p14:creationId xmlns:p14="http://schemas.microsoft.com/office/powerpoint/2010/main" val="2020737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latin typeface="Calibri"/>
                <a:ea typeface="Calibri"/>
                <a:cs typeface="Calibri"/>
              </a:rPr>
              <a:t>1. </a:t>
            </a:r>
            <a:r>
              <a:rPr lang="zh-CN" altLang="en-US">
                <a:latin typeface="Calibri"/>
                <a:ea typeface="Calibri"/>
                <a:cs typeface="Calibri"/>
              </a:rPr>
              <a:t>数据集：</a:t>
            </a:r>
            <a:endParaRPr lang="zh-CN" altLang="en-US">
              <a:latin typeface="Calibri"/>
              <a:ea typeface="等线"/>
              <a:cs typeface="Calibri"/>
            </a:endParaRPr>
          </a:p>
          <a:p>
            <a:r>
              <a:rPr lang="zh-CN">
                <a:ea typeface="等线"/>
              </a:rPr>
              <a:t>CIFAR-10是一个</a:t>
            </a:r>
            <a:r>
              <a:rPr lang="zh-CN" altLang="en-US">
                <a:ea typeface="等线"/>
              </a:rPr>
              <a:t>用于识别普适物体的小型数据集，</a:t>
            </a:r>
            <a:r>
              <a:rPr lang="zh-CN">
                <a:ea typeface="等线"/>
              </a:rPr>
              <a:t>一共包含10 个类别的RGB 彩色图片</a:t>
            </a:r>
            <a:r>
              <a:rPr lang="zh-CN" altLang="en-US">
                <a:ea typeface="等线"/>
              </a:rPr>
              <a:t>，</a:t>
            </a:r>
            <a:r>
              <a:rPr lang="zh-CN">
                <a:ea typeface="等线"/>
              </a:rPr>
              <a:t>每个图片的尺寸为32 × 32 ，每个类别有6000个图像，数据集中一共有50000 张训练图片和10000 张测试图片。</a:t>
            </a:r>
            <a:endParaRPr lang="zh-CN" altLang="en-US">
              <a:latin typeface="等线"/>
              <a:ea typeface="等线"/>
              <a:cs typeface="Calibri"/>
            </a:endParaRPr>
          </a:p>
          <a:p>
            <a:r>
              <a:rPr lang="zh-CN" altLang="en-US">
                <a:latin typeface="Calibri"/>
                <a:ea typeface="Calibri"/>
                <a:cs typeface="Calibri"/>
              </a:rPr>
              <a:t>2. </a:t>
            </a:r>
            <a:r>
              <a:rPr lang="zh-CN" b="1">
                <a:ea typeface="等线"/>
              </a:rPr>
              <a:t>I</a:t>
            </a:r>
            <a:r>
              <a:rPr lang="en-US" altLang="zh-CN" b="1" dirty="0">
                <a:ea typeface="等线"/>
              </a:rPr>
              <a:t>S</a:t>
            </a:r>
            <a:r>
              <a:rPr lang="zh-CN" altLang="en-US" b="1">
                <a:ea typeface="等线"/>
              </a:rPr>
              <a:t>即</a:t>
            </a:r>
            <a:r>
              <a:rPr lang="en-US" altLang="zh-CN" dirty="0">
                <a:ea typeface="等线"/>
              </a:rPr>
              <a:t>I</a:t>
            </a:r>
            <a:r>
              <a:rPr lang="zh-CN">
                <a:ea typeface="等线"/>
              </a:rPr>
              <a:t>nception score就是将生成后的图片输入到通过真实图片预训练的分类模型中去衡量它与真实图像的分布的距离。值高说明生成的图像更接近真实图像的分布</a:t>
            </a:r>
          </a:p>
          <a:p>
            <a:r>
              <a:rPr lang="zh-CN" altLang="en-US">
                <a:latin typeface="Calibri"/>
                <a:ea typeface="Calibri"/>
                <a:cs typeface="Calibri"/>
              </a:rPr>
              <a:t>3. </a:t>
            </a:r>
            <a:r>
              <a:rPr lang="zh-CN" b="1">
                <a:ea typeface="等线"/>
              </a:rPr>
              <a:t>FID</a:t>
            </a:r>
            <a:r>
              <a:rPr lang="zh-CN" altLang="en-US" b="1">
                <a:ea typeface="等线"/>
              </a:rPr>
              <a:t>：</a:t>
            </a:r>
            <a:r>
              <a:rPr lang="en-US" altLang="zh-CN" dirty="0">
                <a:ea typeface="等线"/>
              </a:rPr>
              <a:t>FID</a:t>
            </a:r>
            <a:r>
              <a:rPr lang="zh-CN">
                <a:ea typeface="等线"/>
              </a:rPr>
              <a:t>能够表示生成图像的多样性和质量，</a:t>
            </a:r>
            <a:r>
              <a:rPr lang="en-US" altLang="zh-CN" dirty="0">
                <a:ea typeface="等线"/>
              </a:rPr>
              <a:t>FID</a:t>
            </a:r>
            <a:r>
              <a:rPr lang="zh-CN">
                <a:ea typeface="等线"/>
              </a:rPr>
              <a:t>越小，则图像多样性越好，质量也越好</a:t>
            </a:r>
          </a:p>
          <a:p>
            <a:endParaRPr lang="zh-CN" altLang="en-US" dirty="0">
              <a:latin typeface="Calibri"/>
              <a:ea typeface="Calibri"/>
              <a:cs typeface="Calibri"/>
            </a:endParaRPr>
          </a:p>
          <a:p>
            <a:endParaRPr lang="zh-CN" altLang="en-US">
              <a:latin typeface="Calibri"/>
              <a:ea typeface="Calibri"/>
              <a:cs typeface="Calibri"/>
            </a:endParaRPr>
          </a:p>
        </p:txBody>
      </p:sp>
      <p:sp>
        <p:nvSpPr>
          <p:cNvPr id="4" name="灯片编号占位符 3"/>
          <p:cNvSpPr>
            <a:spLocks noGrp="1"/>
          </p:cNvSpPr>
          <p:nvPr>
            <p:ph type="sldNum" sz="quarter" idx="5"/>
          </p:nvPr>
        </p:nvSpPr>
        <p:spPr/>
        <p:txBody>
          <a:bodyPr/>
          <a:lstStyle/>
          <a:p>
            <a:fld id="{C6A23E41-41A3-4391-969A-D730F577011D}" type="slidenum">
              <a:rPr lang="en-US" altLang="zh-CN"/>
              <a:t>16</a:t>
            </a:fld>
            <a:endParaRPr lang="zh-CN" altLang="en-US"/>
          </a:p>
        </p:txBody>
      </p:sp>
    </p:spTree>
    <p:extLst>
      <p:ext uri="{BB962C8B-B14F-4D97-AF65-F5344CB8AC3E}">
        <p14:creationId xmlns:p14="http://schemas.microsoft.com/office/powerpoint/2010/main" val="2203029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latin typeface="Calibri"/>
                <a:ea typeface="Calibri"/>
                <a:cs typeface="Calibri"/>
              </a:rPr>
              <a:t>1. </a:t>
            </a:r>
            <a:r>
              <a:rPr lang="en-US" b="1" dirty="0">
                <a:latin typeface="Calibri"/>
                <a:ea typeface="Calibri"/>
                <a:cs typeface="Calibri"/>
              </a:rPr>
              <a:t>DDIM：</a:t>
            </a:r>
            <a:r>
              <a:rPr lang="en-US" dirty="0"/>
              <a:t>DDPM</a:t>
            </a:r>
            <a:r>
              <a:rPr lang="zh-CN" altLang="en-US">
                <a:ea typeface="等线"/>
              </a:rPr>
              <a:t>模型虽然可以生成高质量的结果</a:t>
            </a:r>
            <a:r>
              <a:rPr lang="en-US" dirty="0"/>
              <a:t>,</a:t>
            </a:r>
            <a:r>
              <a:rPr lang="zh-CN" altLang="en-US">
                <a:ea typeface="等线"/>
              </a:rPr>
              <a:t>但是</a:t>
            </a:r>
            <a:r>
              <a:rPr lang="en-US" dirty="0"/>
              <a:t>DDPM</a:t>
            </a:r>
            <a:r>
              <a:rPr lang="zh-CN" altLang="en-US">
                <a:ea typeface="等线"/>
              </a:rPr>
              <a:t>一个很大的缺点就是需要大量的采样步数才能得到一张图像</a:t>
            </a:r>
            <a:r>
              <a:rPr lang="en-US" dirty="0"/>
              <a:t>. </a:t>
            </a:r>
            <a:r>
              <a:rPr lang="zh-CN" altLang="en-US">
                <a:ea typeface="等线"/>
              </a:rPr>
              <a:t>相比之下</a:t>
            </a:r>
            <a:r>
              <a:rPr lang="en-US" dirty="0"/>
              <a:t>GAN</a:t>
            </a:r>
            <a:r>
              <a:rPr lang="zh-CN" altLang="en-US">
                <a:ea typeface="等线"/>
              </a:rPr>
              <a:t>就能很快的得到大量的结果</a:t>
            </a:r>
            <a:r>
              <a:rPr lang="en-US" dirty="0"/>
              <a:t>,</a:t>
            </a:r>
            <a:r>
              <a:rPr lang="zh-CN" altLang="en-US">
                <a:ea typeface="等线"/>
              </a:rPr>
              <a:t>因为</a:t>
            </a:r>
            <a:r>
              <a:rPr lang="en-US" dirty="0"/>
              <a:t>GAN</a:t>
            </a:r>
            <a:r>
              <a:rPr lang="zh-CN" altLang="en-US">
                <a:ea typeface="等线"/>
              </a:rPr>
              <a:t>只需要运行一次生成器就能得到结果</a:t>
            </a:r>
            <a:r>
              <a:rPr lang="en-US" dirty="0"/>
              <a:t>, </a:t>
            </a:r>
            <a:r>
              <a:rPr lang="zh-CN" altLang="en-US">
                <a:ea typeface="等线"/>
              </a:rPr>
              <a:t>而</a:t>
            </a:r>
            <a:r>
              <a:rPr lang="en-US" dirty="0"/>
              <a:t>DDPM</a:t>
            </a:r>
            <a:r>
              <a:rPr lang="zh-CN" altLang="en-US">
                <a:ea typeface="等线"/>
              </a:rPr>
              <a:t>则需要运行T次</a:t>
            </a:r>
            <a:r>
              <a:rPr lang="en-US" dirty="0"/>
              <a:t>.DDIM</a:t>
            </a:r>
            <a:r>
              <a:rPr lang="zh-CN" altLang="en-US">
                <a:ea typeface="等线"/>
              </a:rPr>
              <a:t>在牺牲很小的采样质量的情况下</a:t>
            </a:r>
            <a:r>
              <a:rPr lang="en-US" dirty="0"/>
              <a:t>,</a:t>
            </a:r>
            <a:r>
              <a:rPr lang="zh-CN" altLang="en-US">
                <a:ea typeface="等线"/>
              </a:rPr>
              <a:t>可以加速</a:t>
            </a:r>
            <a:r>
              <a:rPr lang="en-US" dirty="0"/>
              <a:t>DDPM</a:t>
            </a:r>
            <a:r>
              <a:rPr lang="zh-CN" altLang="en-US">
                <a:ea typeface="等线"/>
              </a:rPr>
              <a:t>采样速度</a:t>
            </a:r>
            <a:r>
              <a:rPr lang="en-US" dirty="0"/>
              <a:t>10</a:t>
            </a:r>
            <a:r>
              <a:rPr lang="zh-CN" altLang="en-US">
                <a:ea typeface="等线"/>
              </a:rPr>
              <a:t>倍到</a:t>
            </a:r>
            <a:r>
              <a:rPr lang="en-US" dirty="0"/>
              <a:t>100</a:t>
            </a:r>
            <a:r>
              <a:rPr lang="zh-CN" altLang="en-US">
                <a:ea typeface="等线"/>
              </a:rPr>
              <a:t>倍。具体的做法思路是不再限制扩散过程必须是一个马尔可夫链，这一思想的转变可以使得DDIM可以采用更小的采样步数来加速生成过程。</a:t>
            </a:r>
          </a:p>
          <a:p>
            <a:r>
              <a:rPr lang="zh-CN" altLang="en-US">
                <a:latin typeface="等线"/>
                <a:ea typeface="等线"/>
                <a:cs typeface="Calibri"/>
              </a:rPr>
              <a:t>2. </a:t>
            </a:r>
            <a:r>
              <a:rPr lang="zh-CN" altLang="en-US" b="1">
                <a:latin typeface="等线"/>
                <a:ea typeface="等线"/>
                <a:cs typeface="Calibri"/>
              </a:rPr>
              <a:t>IDDPM: </a:t>
            </a:r>
            <a:r>
              <a:rPr lang="zh-CN" altLang="en-US">
                <a:latin typeface="等线"/>
                <a:ea typeface="等线"/>
                <a:cs typeface="Calibri"/>
              </a:rPr>
              <a:t>超参数βt是cos schedule，非线性增长；改固定方差为预测方差的线性加权的系数等等，想要了解细节的可以看这个博客。</a:t>
            </a:r>
          </a:p>
        </p:txBody>
      </p:sp>
      <p:sp>
        <p:nvSpPr>
          <p:cNvPr id="4" name="灯片编号占位符 3"/>
          <p:cNvSpPr>
            <a:spLocks noGrp="1"/>
          </p:cNvSpPr>
          <p:nvPr>
            <p:ph type="sldNum" sz="quarter" idx="5"/>
          </p:nvPr>
        </p:nvSpPr>
        <p:spPr/>
        <p:txBody>
          <a:bodyPr/>
          <a:lstStyle/>
          <a:p>
            <a:fld id="{C6A23E41-41A3-4391-969A-D730F577011D}" type="slidenum">
              <a:rPr lang="en-US" altLang="zh-CN"/>
              <a:t>19</a:t>
            </a:fld>
            <a:endParaRPr lang="zh-CN" altLang="en-US"/>
          </a:p>
        </p:txBody>
      </p:sp>
    </p:spTree>
    <p:extLst>
      <p:ext uri="{BB962C8B-B14F-4D97-AF65-F5344CB8AC3E}">
        <p14:creationId xmlns:p14="http://schemas.microsoft.com/office/powerpoint/2010/main" val="3756237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latin typeface="Calibri"/>
                <a:ea typeface="Calibri"/>
                <a:cs typeface="Calibri"/>
              </a:rPr>
              <a:t>细节可以阅读相应论文并配合这个博客进行对比理解</a:t>
            </a:r>
            <a:r>
              <a:rPr lang="en-US" altLang="zh-CN" dirty="0">
                <a:latin typeface="Calibri"/>
                <a:ea typeface="Calibri"/>
                <a:cs typeface="Calibri"/>
              </a:rPr>
              <a:t>。</a:t>
            </a:r>
          </a:p>
        </p:txBody>
      </p:sp>
      <p:sp>
        <p:nvSpPr>
          <p:cNvPr id="4" name="灯片编号占位符 3"/>
          <p:cNvSpPr>
            <a:spLocks noGrp="1"/>
          </p:cNvSpPr>
          <p:nvPr>
            <p:ph type="sldNum" sz="quarter" idx="5"/>
          </p:nvPr>
        </p:nvSpPr>
        <p:spPr/>
        <p:txBody>
          <a:bodyPr/>
          <a:lstStyle/>
          <a:p>
            <a:fld id="{C6A23E41-41A3-4391-969A-D730F577011D}" type="slidenum">
              <a:rPr lang="en-US" altLang="zh-CN"/>
              <a:t>20</a:t>
            </a:fld>
            <a:endParaRPr lang="zh-CN" altLang="en-US"/>
          </a:p>
        </p:txBody>
      </p:sp>
    </p:spTree>
    <p:extLst>
      <p:ext uri="{BB962C8B-B14F-4D97-AF65-F5344CB8AC3E}">
        <p14:creationId xmlns:p14="http://schemas.microsoft.com/office/powerpoint/2010/main" val="2357781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Calibri"/>
                <a:ea typeface="等线"/>
                <a:cs typeface="Calibri"/>
              </a:rPr>
              <a:t>创新：方法：</a:t>
            </a:r>
          </a:p>
          <a:p>
            <a:r>
              <a:rPr lang="zh-CN" altLang="en-US">
                <a:latin typeface="Calibri"/>
                <a:ea typeface="等线"/>
                <a:cs typeface="Calibri"/>
              </a:rPr>
              <a:t>特征：探索了离散状态空间的扩散模型用于文本生成</a:t>
            </a:r>
            <a:endParaRPr lang="zh-CN" altLang="en-US" dirty="0">
              <a:latin typeface="Calibri"/>
              <a:ea typeface="等线"/>
              <a:cs typeface="Calibri"/>
            </a:endParaRPr>
          </a:p>
        </p:txBody>
      </p:sp>
      <p:sp>
        <p:nvSpPr>
          <p:cNvPr id="4" name="灯片编号占位符 3"/>
          <p:cNvSpPr>
            <a:spLocks noGrp="1"/>
          </p:cNvSpPr>
          <p:nvPr>
            <p:ph type="sldNum" sz="quarter" idx="5"/>
          </p:nvPr>
        </p:nvSpPr>
        <p:spPr/>
        <p:txBody>
          <a:bodyPr/>
          <a:lstStyle/>
          <a:p>
            <a:fld id="{C6A23E41-41A3-4391-969A-D730F577011D}" type="slidenum">
              <a:rPr lang="en-US" altLang="zh-CN"/>
              <a:t>22</a:t>
            </a:fld>
            <a:endParaRPr lang="zh-CN" altLang="en-US"/>
          </a:p>
        </p:txBody>
      </p:sp>
    </p:spTree>
    <p:extLst>
      <p:ext uri="{BB962C8B-B14F-4D97-AF65-F5344CB8AC3E}">
        <p14:creationId xmlns:p14="http://schemas.microsoft.com/office/powerpoint/2010/main" val="3414737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90000"/>
              </a:lnSpc>
              <a:spcBef>
                <a:spcPts val="1000"/>
              </a:spcBef>
              <a:buFont typeface="Arial,Sans-Serif"/>
              <a:buChar char="•"/>
            </a:pPr>
            <a:endParaRPr lang="zh-CN" altLang="en-US" dirty="0">
              <a:latin typeface="等线" panose="020F0502020204030204"/>
              <a:ea typeface="等线"/>
              <a:cs typeface="Calibri"/>
            </a:endParaRPr>
          </a:p>
        </p:txBody>
      </p:sp>
      <p:sp>
        <p:nvSpPr>
          <p:cNvPr id="4" name="灯片编号占位符 3"/>
          <p:cNvSpPr>
            <a:spLocks noGrp="1"/>
          </p:cNvSpPr>
          <p:nvPr>
            <p:ph type="sldNum" sz="quarter" idx="5"/>
          </p:nvPr>
        </p:nvSpPr>
        <p:spPr/>
        <p:txBody>
          <a:bodyPr/>
          <a:lstStyle/>
          <a:p>
            <a:fld id="{C6A23E41-41A3-4391-969A-D730F577011D}" type="slidenum">
              <a:rPr lang="en-US" altLang="zh-CN"/>
              <a:t>29</a:t>
            </a:fld>
            <a:endParaRPr lang="zh-CN" altLang="en-US"/>
          </a:p>
        </p:txBody>
      </p:sp>
    </p:spTree>
    <p:extLst>
      <p:ext uri="{BB962C8B-B14F-4D97-AF65-F5344CB8AC3E}">
        <p14:creationId xmlns:p14="http://schemas.microsoft.com/office/powerpoint/2010/main" val="2606431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90000"/>
              </a:lnSpc>
              <a:spcBef>
                <a:spcPts val="1000"/>
              </a:spcBef>
              <a:buFont typeface="Arial,Sans-Serif"/>
              <a:buChar char="•"/>
            </a:pPr>
            <a:r>
              <a:rPr lang="zh-CN" b="1">
                <a:ea typeface="等线"/>
              </a:rPr>
              <a:t>具体做法：</a:t>
            </a:r>
            <a:r>
              <a:rPr lang="zh-CN">
                <a:ea typeface="等线"/>
              </a:rPr>
              <a:t>前向时</a:t>
            </a:r>
            <a:r>
              <a:rPr lang="zh-CN" b="1">
                <a:ea typeface="等线"/>
              </a:rPr>
              <a:t>离散的字词</a:t>
            </a:r>
            <a:r>
              <a:rPr lang="en-US" altLang="zh-CN" b="1" dirty="0" err="1">
                <a:ea typeface="等线"/>
              </a:rPr>
              <a:t>wi</a:t>
            </a:r>
            <a:r>
              <a:rPr lang="zh-CN">
                <a:ea typeface="等线"/>
              </a:rPr>
              <a:t>首先通过</a:t>
            </a:r>
            <a:r>
              <a:rPr lang="zh-CN" b="1">
                <a:ea typeface="等线"/>
              </a:rPr>
              <a:t>词嵌入</a:t>
            </a:r>
            <a:r>
              <a:rPr lang="en-US" altLang="zh-CN" b="1" dirty="0" err="1">
                <a:ea typeface="等线"/>
              </a:rPr>
              <a:t>Emb</a:t>
            </a:r>
            <a:r>
              <a:rPr lang="zh-CN">
                <a:ea typeface="等线"/>
              </a:rPr>
              <a:t>转为一系列</a:t>
            </a:r>
            <a:r>
              <a:rPr lang="zh-CN" b="1">
                <a:ea typeface="等线"/>
              </a:rPr>
              <a:t>连续的潜在向量</a:t>
            </a:r>
            <a:r>
              <a:rPr lang="en-US" altLang="zh-CN" b="1" dirty="0">
                <a:ea typeface="等线"/>
              </a:rPr>
              <a:t>X0</a:t>
            </a:r>
            <a:r>
              <a:rPr lang="zh-CN">
                <a:ea typeface="等线"/>
              </a:rPr>
              <a:t>，之后对每个连续向量不断加高斯噪声进行前向扩散。后向时不断去噪并且定义</a:t>
            </a:r>
            <a:r>
              <a:rPr lang="en-US" altLang="zh-CN" b="1" dirty="0">
                <a:ea typeface="等线"/>
              </a:rPr>
              <a:t>rounding</a:t>
            </a:r>
            <a:r>
              <a:rPr lang="zh-CN" b="1">
                <a:ea typeface="等线"/>
              </a:rPr>
              <a:t>方法</a:t>
            </a:r>
            <a:r>
              <a:rPr lang="zh-CN">
                <a:ea typeface="等线"/>
              </a:rPr>
              <a:t>最终将每个潜在向量</a:t>
            </a:r>
            <a:r>
              <a:rPr lang="zh-CN" b="1">
                <a:ea typeface="等线"/>
              </a:rPr>
              <a:t>量化</a:t>
            </a:r>
            <a:r>
              <a:rPr lang="zh-CN">
                <a:ea typeface="等线"/>
              </a:rPr>
              <a:t>到一个</a:t>
            </a:r>
            <a:r>
              <a:rPr lang="zh-CN" b="1">
                <a:ea typeface="等线"/>
              </a:rPr>
              <a:t>距离最近</a:t>
            </a:r>
            <a:r>
              <a:rPr lang="zh-CN">
                <a:ea typeface="等线"/>
              </a:rPr>
              <a:t>的</a:t>
            </a:r>
            <a:r>
              <a:rPr lang="zh-CN" b="1">
                <a:ea typeface="等线"/>
              </a:rPr>
              <a:t>词嵌入</a:t>
            </a:r>
            <a:r>
              <a:rPr lang="zh-CN">
                <a:ea typeface="等线"/>
              </a:rPr>
              <a:t>上。（使用</a:t>
            </a:r>
            <a:r>
              <a:rPr lang="en-US" altLang="zh-CN" b="1" dirty="0">
                <a:ea typeface="等线"/>
              </a:rPr>
              <a:t>soft</a:t>
            </a:r>
            <a:r>
              <a:rPr lang="zh-CN" b="1">
                <a:ea typeface="等线"/>
              </a:rPr>
              <a:t>ma</a:t>
            </a:r>
            <a:r>
              <a:rPr lang="en-US" altLang="zh-CN" b="1" dirty="0">
                <a:ea typeface="等线"/>
              </a:rPr>
              <a:t>x</a:t>
            </a:r>
            <a:r>
              <a:rPr lang="zh-CN">
                <a:ea typeface="等线"/>
              </a:rPr>
              <a:t>，类似生成过程的解码端）</a:t>
            </a:r>
            <a:endParaRPr lang="zh-CN" altLang="en-US" dirty="0">
              <a:ea typeface="等线"/>
            </a:endParaRPr>
          </a:p>
          <a:p>
            <a:endParaRPr lang="zh-CN" dirty="0">
              <a:ea typeface="等线" panose="02010600030101010101" pitchFamily="2" charset="-122"/>
            </a:endParaRPr>
          </a:p>
          <a:p>
            <a:endParaRPr lang="en-US" altLang="zh-CN" dirty="0"/>
          </a:p>
          <a:p>
            <a:endParaRPr lang="en-US" altLang="zh-CN" dirty="0">
              <a:latin typeface="Calibri"/>
              <a:cs typeface="Calibri"/>
            </a:endParaRPr>
          </a:p>
        </p:txBody>
      </p:sp>
      <p:sp>
        <p:nvSpPr>
          <p:cNvPr id="4" name="灯片编号占位符 3"/>
          <p:cNvSpPr>
            <a:spLocks noGrp="1"/>
          </p:cNvSpPr>
          <p:nvPr>
            <p:ph type="sldNum" sz="quarter" idx="5"/>
          </p:nvPr>
        </p:nvSpPr>
        <p:spPr/>
        <p:txBody>
          <a:bodyPr/>
          <a:lstStyle/>
          <a:p>
            <a:fld id="{C6A23E41-41A3-4391-969A-D730F577011D}" type="slidenum">
              <a:rPr lang="en-US" altLang="zh-CN"/>
              <a:t>30</a:t>
            </a:fld>
            <a:endParaRPr lang="zh-CN" altLang="en-US"/>
          </a:p>
        </p:txBody>
      </p:sp>
    </p:spTree>
    <p:extLst>
      <p:ext uri="{BB962C8B-B14F-4D97-AF65-F5344CB8AC3E}">
        <p14:creationId xmlns:p14="http://schemas.microsoft.com/office/powerpoint/2010/main" val="3389059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ea typeface="等线"/>
              </a:rPr>
              <a:t>在将扩散模型应用到文本生成领域以后，因为多出的词嵌入的关系，作者在原Diffusi</a:t>
            </a:r>
            <a:r>
              <a:rPr lang="en-US" altLang="zh-CN" dirty="0" err="1">
                <a:ea typeface="等线"/>
              </a:rPr>
              <a:t>on_Model</a:t>
            </a:r>
            <a:r>
              <a:rPr lang="zh-CN">
                <a:ea typeface="等线"/>
              </a:rPr>
              <a:t>的</a:t>
            </a:r>
            <a:r>
              <a:rPr lang="zh-CN" b="1">
                <a:ea typeface="等线"/>
              </a:rPr>
              <a:t>基础上增添了两项词嵌入的优化</a:t>
            </a:r>
            <a:r>
              <a:rPr lang="zh-CN">
                <a:ea typeface="等线"/>
              </a:rPr>
              <a:t>。这里的Loss function的推导得出和DDPM的Loss function的推导类似。</a:t>
            </a:r>
          </a:p>
        </p:txBody>
      </p:sp>
      <p:sp>
        <p:nvSpPr>
          <p:cNvPr id="4" name="灯片编号占位符 3"/>
          <p:cNvSpPr>
            <a:spLocks noGrp="1"/>
          </p:cNvSpPr>
          <p:nvPr>
            <p:ph type="sldNum" sz="quarter" idx="5"/>
          </p:nvPr>
        </p:nvSpPr>
        <p:spPr/>
        <p:txBody>
          <a:bodyPr/>
          <a:lstStyle/>
          <a:p>
            <a:fld id="{C6A23E41-41A3-4391-969A-D730F577011D}" type="slidenum">
              <a:rPr lang="en-US" altLang="zh-CN"/>
              <a:t>31</a:t>
            </a:fld>
            <a:endParaRPr lang="zh-CN" altLang="en-US"/>
          </a:p>
        </p:txBody>
      </p:sp>
    </p:spTree>
    <p:extLst>
      <p:ext uri="{BB962C8B-B14F-4D97-AF65-F5344CB8AC3E}">
        <p14:creationId xmlns:p14="http://schemas.microsoft.com/office/powerpoint/2010/main" val="2419339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Calibri"/>
                <a:ea typeface="Calibri"/>
                <a:cs typeface="Calibri"/>
              </a:rPr>
              <a:t>2. </a:t>
            </a:r>
            <a:r>
              <a:rPr lang="en-US" altLang="zh-CN" dirty="0" err="1">
                <a:latin typeface="Calibri"/>
                <a:ea typeface="Calibri"/>
                <a:cs typeface="Calibri"/>
              </a:rPr>
              <a:t>马尔可夫过程：是一种具有无记忆性质的随机过程，</a:t>
            </a:r>
            <a:r>
              <a:rPr lang="en-US" dirty="0" err="1"/>
              <a:t>下一状态的概率分布只能由当前状态决定，在时间序列中它前面的事件均与之无关</a:t>
            </a:r>
            <a:r>
              <a:rPr lang="en-US" altLang="zh-CN" dirty="0">
                <a:latin typeface="Calibri"/>
                <a:ea typeface="Calibri"/>
                <a:cs typeface="Calibri"/>
              </a:rPr>
              <a:t>。</a:t>
            </a:r>
          </a:p>
          <a:p>
            <a:r>
              <a:rPr lang="en-US" altLang="zh-CN" dirty="0">
                <a:latin typeface="Calibri"/>
                <a:ea typeface="Calibri"/>
                <a:cs typeface="Calibri"/>
              </a:rPr>
              <a:t>3. </a:t>
            </a:r>
            <a:r>
              <a:rPr lang="en-US" altLang="zh-CN" dirty="0" err="1">
                <a:latin typeface="Calibri"/>
                <a:ea typeface="Calibri"/>
                <a:cs typeface="Calibri"/>
              </a:rPr>
              <a:t>变分推断：当目标分布p不易表达不能直接求解时，可以寻找容易表达和求解的分布q尽量缩小p和q分布之间的距离来近似代替它，将</a:t>
            </a:r>
            <a:r>
              <a:rPr lang="zh-CN" altLang="en-US">
                <a:ea typeface="等线"/>
              </a:rPr>
              <a:t>“求分布”的推断问题，变成“缩小距离”的优化问题。这在后面的扩散模型的loss函数部分会具体使用。</a:t>
            </a:r>
            <a:endParaRPr lang="en-US" altLang="zh-CN">
              <a:latin typeface="Calibri"/>
              <a:ea typeface="Calibri"/>
              <a:cs typeface="Calibri"/>
            </a:endParaRPr>
          </a:p>
        </p:txBody>
      </p:sp>
      <p:sp>
        <p:nvSpPr>
          <p:cNvPr id="4" name="灯片编号占位符 3"/>
          <p:cNvSpPr>
            <a:spLocks noGrp="1"/>
          </p:cNvSpPr>
          <p:nvPr>
            <p:ph type="sldNum" sz="quarter" idx="5"/>
          </p:nvPr>
        </p:nvSpPr>
        <p:spPr/>
        <p:txBody>
          <a:bodyPr/>
          <a:lstStyle/>
          <a:p>
            <a:fld id="{C6A23E41-41A3-4391-969A-D730F577011D}" type="slidenum">
              <a:t>3</a:t>
            </a:fld>
            <a:endParaRPr lang="zh-CN" altLang="en-US"/>
          </a:p>
        </p:txBody>
      </p:sp>
    </p:spTree>
    <p:extLst>
      <p:ext uri="{BB962C8B-B14F-4D97-AF65-F5344CB8AC3E}">
        <p14:creationId xmlns:p14="http://schemas.microsoft.com/office/powerpoint/2010/main" val="3068928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90000"/>
              </a:lnSpc>
              <a:spcBef>
                <a:spcPts val="1000"/>
              </a:spcBef>
              <a:buFont typeface="Arial"/>
              <a:buChar char="•"/>
            </a:pPr>
            <a:r>
              <a:rPr lang="zh-CN" b="1">
                <a:ea typeface="等线"/>
              </a:rPr>
              <a:t>具体做法：</a:t>
            </a:r>
            <a:r>
              <a:rPr lang="zh-CN">
                <a:ea typeface="等线"/>
              </a:rPr>
              <a:t>训练好</a:t>
            </a:r>
            <a:r>
              <a:rPr lang="en-US" altLang="zh-CN" dirty="0">
                <a:ea typeface="等线"/>
              </a:rPr>
              <a:t>Diffusion-LM</a:t>
            </a:r>
            <a:r>
              <a:rPr lang="zh-CN">
                <a:ea typeface="等线"/>
              </a:rPr>
              <a:t>后，作者设计了</a:t>
            </a:r>
            <a:r>
              <a:rPr lang="en-US" altLang="zh-CN" dirty="0">
                <a:ea typeface="等线"/>
              </a:rPr>
              <a:t>plug-and-play</a:t>
            </a:r>
            <a:r>
              <a:rPr lang="zh-CN">
                <a:ea typeface="等线"/>
              </a:rPr>
              <a:t>的机制来控制</a:t>
            </a:r>
            <a:r>
              <a:rPr lang="en-US" altLang="zh-CN" dirty="0">
                <a:ea typeface="等线"/>
              </a:rPr>
              <a:t>Diffusion-LM</a:t>
            </a:r>
            <a:r>
              <a:rPr lang="zh-CN" altLang="en-US">
                <a:ea typeface="等线"/>
              </a:rPr>
              <a:t>。对</a:t>
            </a:r>
            <a:r>
              <a:rPr lang="en-US" altLang="zh-CN" dirty="0">
                <a:ea typeface="等线"/>
              </a:rPr>
              <a:t>Diffusion-LM</a:t>
            </a:r>
            <a:r>
              <a:rPr lang="zh-CN" altLang="en-US">
                <a:ea typeface="等线"/>
              </a:rPr>
              <a:t>生成的连续的隐变量</a:t>
            </a:r>
            <a:r>
              <a:rPr lang="en-US" altLang="zh-CN" dirty="0">
                <a:ea typeface="等线"/>
              </a:rPr>
              <a:t>x0:T</a:t>
            </a:r>
            <a:r>
              <a:rPr lang="zh-CN" altLang="en-US">
                <a:ea typeface="等线"/>
              </a:rPr>
              <a:t>进行</a:t>
            </a:r>
            <a:r>
              <a:rPr lang="en-US" altLang="zh-CN" dirty="0">
                <a:ea typeface="等线"/>
              </a:rPr>
              <a:t>gradient</a:t>
            </a:r>
            <a:r>
              <a:rPr lang="zh-CN" dirty="0">
                <a:ea typeface="等线"/>
              </a:rPr>
              <a:t> </a:t>
            </a:r>
            <a:r>
              <a:rPr lang="en-US" altLang="zh-CN" dirty="0">
                <a:ea typeface="等线"/>
              </a:rPr>
              <a:t>update</a:t>
            </a:r>
            <a:r>
              <a:rPr lang="zh-CN" altLang="en-US">
                <a:ea typeface="等线"/>
              </a:rPr>
              <a:t>。</a:t>
            </a:r>
            <a:r>
              <a:rPr lang="zh-CN">
                <a:ea typeface="等线"/>
              </a:rPr>
              <a:t>分类的梯度score用来更新扩散的输出</a:t>
            </a:r>
            <a:r>
              <a:rPr lang="en-US" altLang="zh-CN" dirty="0">
                <a:ea typeface="等线"/>
              </a:rPr>
              <a:t>.</a:t>
            </a:r>
            <a:endParaRPr lang="zh-CN" dirty="0"/>
          </a:p>
          <a:p>
            <a:pPr marL="285750" indent="-285750">
              <a:lnSpc>
                <a:spcPct val="90000"/>
              </a:lnSpc>
              <a:spcBef>
                <a:spcPts val="1000"/>
              </a:spcBef>
              <a:buFont typeface="Arial,Sans-Serif"/>
              <a:buChar char="•"/>
            </a:pPr>
            <a:r>
              <a:rPr lang="zh-CN" altLang="en-US">
                <a:ea typeface="等线"/>
              </a:rPr>
              <a:t>并</a:t>
            </a:r>
            <a:r>
              <a:rPr lang="zh-CN">
                <a:ea typeface="等线"/>
              </a:rPr>
              <a:t>通过一种可控的定义超参</a:t>
            </a:r>
            <a:r>
              <a:rPr lang="en-US" altLang="zh-CN" dirty="0">
                <a:ea typeface="等线"/>
              </a:rPr>
              <a:t>λ</a:t>
            </a:r>
            <a:r>
              <a:rPr lang="zh-CN">
                <a:ea typeface="等线"/>
              </a:rPr>
              <a:t>来平衡 </a:t>
            </a:r>
            <a:r>
              <a:rPr lang="en-US" altLang="zh-CN" dirty="0">
                <a:ea typeface="等线"/>
              </a:rPr>
              <a:t>fluency </a:t>
            </a:r>
            <a:r>
              <a:rPr lang="zh-CN">
                <a:ea typeface="等线"/>
              </a:rPr>
              <a:t>和 </a:t>
            </a:r>
            <a:r>
              <a:rPr lang="en-US" altLang="zh-CN" dirty="0">
                <a:ea typeface="等线"/>
              </a:rPr>
              <a:t>controllable </a:t>
            </a:r>
            <a:r>
              <a:rPr lang="zh-CN">
                <a:ea typeface="等线"/>
              </a:rPr>
              <a:t>两种属性。</a:t>
            </a:r>
            <a:endParaRPr lang="en-US" altLang="zh-CN">
              <a:ea typeface="等线"/>
            </a:endParaRPr>
          </a:p>
          <a:p>
            <a:pPr marL="285750" indent="-285750">
              <a:lnSpc>
                <a:spcPct val="90000"/>
              </a:lnSpc>
              <a:spcBef>
                <a:spcPts val="1000"/>
              </a:spcBef>
              <a:buFont typeface="Arial,Sans-Serif"/>
              <a:buChar char="•"/>
            </a:pPr>
            <a:r>
              <a:rPr lang="zh-CN">
                <a:latin typeface="等线"/>
                <a:ea typeface="等线"/>
                <a:cs typeface="Calibri"/>
              </a:rPr>
              <a:t>论文作者在</a:t>
            </a:r>
            <a:r>
              <a:rPr lang="en-US" altLang="zh-CN" dirty="0">
                <a:latin typeface="等线"/>
                <a:ea typeface="等线"/>
                <a:cs typeface="Calibri"/>
              </a:rPr>
              <a:t>E2E和ROCstories数据集上训练Diffusion-LM模型，关于这两个数据集，下面做一个简单的介绍。</a:t>
            </a:r>
            <a:endParaRPr lang="zh-CN" altLang="en-US" dirty="0">
              <a:latin typeface="等线"/>
              <a:ea typeface="等线"/>
              <a:cs typeface="Calibri"/>
            </a:endParaRPr>
          </a:p>
          <a:p>
            <a:endParaRPr lang="en-US" altLang="zh-CN" dirty="0">
              <a:latin typeface="Calibri"/>
              <a:ea typeface="Calibri"/>
              <a:cs typeface="Calibri"/>
            </a:endParaRPr>
          </a:p>
        </p:txBody>
      </p:sp>
      <p:sp>
        <p:nvSpPr>
          <p:cNvPr id="4" name="灯片编号占位符 3"/>
          <p:cNvSpPr>
            <a:spLocks noGrp="1"/>
          </p:cNvSpPr>
          <p:nvPr>
            <p:ph type="sldNum" sz="quarter" idx="5"/>
          </p:nvPr>
        </p:nvSpPr>
        <p:spPr/>
        <p:txBody>
          <a:bodyPr/>
          <a:lstStyle/>
          <a:p>
            <a:fld id="{C6A23E41-41A3-4391-969A-D730F577011D}" type="slidenum">
              <a:rPr lang="en-US" altLang="zh-CN"/>
              <a:t>32</a:t>
            </a:fld>
            <a:endParaRPr lang="zh-CN" altLang="en-US"/>
          </a:p>
        </p:txBody>
      </p:sp>
    </p:spTree>
    <p:extLst>
      <p:ext uri="{BB962C8B-B14F-4D97-AF65-F5344CB8AC3E}">
        <p14:creationId xmlns:p14="http://schemas.microsoft.com/office/powerpoint/2010/main" val="1207480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ea typeface="等线"/>
              </a:rPr>
              <a:t>作者</a:t>
            </a:r>
            <a:r>
              <a:rPr lang="zh-CN">
                <a:ea typeface="等线"/>
              </a:rPr>
              <a:t>将</a:t>
            </a:r>
            <a:r>
              <a:rPr lang="en-US" altLang="zh-CN" dirty="0">
                <a:ea typeface="等线"/>
              </a:rPr>
              <a:t>Diffusion-LM</a:t>
            </a:r>
            <a:r>
              <a:rPr lang="zh-CN">
                <a:ea typeface="等线"/>
              </a:rPr>
              <a:t>可控生成方法应用于5个分类器引导的控制任务</a:t>
            </a:r>
            <a:r>
              <a:rPr lang="zh-CN" altLang="en-US">
                <a:ea typeface="等线"/>
              </a:rPr>
              <a:t>如图包括（语义内容控制、此词性控制、语法树、语法标签、句子长度）</a:t>
            </a:r>
            <a:r>
              <a:rPr lang="zh-CN">
                <a:ea typeface="等线"/>
              </a:rPr>
              <a:t>，并将MBR解码应用于一个无分类器的控制任务</a:t>
            </a:r>
            <a:r>
              <a:rPr lang="zh-CN" altLang="en-US">
                <a:ea typeface="等线"/>
              </a:rPr>
              <a:t>：</a:t>
            </a:r>
            <a:r>
              <a:rPr lang="zh-CN">
                <a:ea typeface="等线"/>
              </a:rPr>
              <a:t>填充</a:t>
            </a:r>
            <a:r>
              <a:rPr lang="zh-CN" altLang="en-US">
                <a:ea typeface="等线"/>
              </a:rPr>
              <a:t>上</a:t>
            </a:r>
            <a:r>
              <a:rPr lang="zh-CN">
                <a:ea typeface="等线"/>
              </a:rPr>
              <a:t>。</a:t>
            </a:r>
            <a:endParaRPr lang="zh-CN"/>
          </a:p>
        </p:txBody>
      </p:sp>
      <p:sp>
        <p:nvSpPr>
          <p:cNvPr id="4" name="灯片编号占位符 3"/>
          <p:cNvSpPr>
            <a:spLocks noGrp="1"/>
          </p:cNvSpPr>
          <p:nvPr>
            <p:ph type="sldNum" sz="quarter" idx="5"/>
          </p:nvPr>
        </p:nvSpPr>
        <p:spPr/>
        <p:txBody>
          <a:bodyPr/>
          <a:lstStyle/>
          <a:p>
            <a:fld id="{C6A23E41-41A3-4391-969A-D730F577011D}" type="slidenum">
              <a:rPr lang="en-US" altLang="zh-CN"/>
              <a:t>35</a:t>
            </a:fld>
            <a:endParaRPr lang="zh-CN" altLang="en-US"/>
          </a:p>
        </p:txBody>
      </p:sp>
    </p:spTree>
    <p:extLst>
      <p:ext uri="{BB962C8B-B14F-4D97-AF65-F5344CB8AC3E}">
        <p14:creationId xmlns:p14="http://schemas.microsoft.com/office/powerpoint/2010/main" val="907350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latin typeface="Calibri"/>
                <a:cs typeface="Calibri"/>
              </a:rPr>
              <a:t>1.</a:t>
            </a:r>
            <a:r>
              <a:rPr lang="en-US" b="1" dirty="0">
                <a:latin typeface="Calibri"/>
                <a:cs typeface="Calibri"/>
              </a:rPr>
              <a:t> </a:t>
            </a:r>
            <a:r>
              <a:rPr lang="en-US" b="1" dirty="0" err="1">
                <a:latin typeface="Calibri"/>
                <a:ea typeface="等线"/>
                <a:cs typeface="Calibri"/>
              </a:rPr>
              <a:t>lm</a:t>
            </a:r>
            <a:r>
              <a:rPr lang="zh-CN" altLang="en-US" b="1">
                <a:latin typeface="Calibri"/>
                <a:ea typeface="等线"/>
                <a:cs typeface="Calibri"/>
              </a:rPr>
              <a:t>解释：是文本流畅性的度量指标，越低生成文本越流畅。</a:t>
            </a:r>
            <a:r>
              <a:rPr lang="zh-CN" altLang="en-US">
                <a:latin typeface="Calibri"/>
                <a:ea typeface="等线"/>
                <a:cs typeface="Calibri"/>
              </a:rPr>
              <a:t>将文本生成结果喂入一个teature-LM来评价得到lm-score，也即这边的lm，</a:t>
            </a:r>
            <a:r>
              <a:rPr lang="zh-CN">
                <a:ea typeface="等线"/>
              </a:rPr>
              <a:t>lm-score越低表示样本质量越好。</a:t>
            </a:r>
            <a:r>
              <a:rPr lang="zh-CN" altLang="en-US">
                <a:ea typeface="等线"/>
              </a:rPr>
              <a:t>（遵循前人工作）</a:t>
            </a:r>
            <a:endParaRPr lang="en-US" altLang="zh-CN">
              <a:latin typeface="Calibri"/>
              <a:ea typeface="等线"/>
              <a:cs typeface="Calibri"/>
            </a:endParaRPr>
          </a:p>
          <a:p>
            <a:r>
              <a:rPr lang="zh-CN" altLang="en-US">
                <a:latin typeface="等线"/>
                <a:ea typeface="等线"/>
                <a:cs typeface="Calibri"/>
              </a:rPr>
              <a:t>2. </a:t>
            </a:r>
            <a:r>
              <a:rPr lang="zh-CN" altLang="en-US" b="1">
                <a:latin typeface="等线"/>
                <a:ea typeface="等线"/>
                <a:cs typeface="Calibri"/>
              </a:rPr>
              <a:t>表的含义：</a:t>
            </a:r>
            <a:r>
              <a:rPr lang="zh-CN" altLang="en-US">
                <a:latin typeface="等线"/>
                <a:ea typeface="等线"/>
                <a:cs typeface="Calibri"/>
              </a:rPr>
              <a:t>将Diffusion-LM与自回归的可插拔的可控文本生成baseline模型进行比较，在针对上表中的前五个控制任务上，Diffusion-LM得到的结果.....(见表注释)</a:t>
            </a:r>
          </a:p>
        </p:txBody>
      </p:sp>
      <p:sp>
        <p:nvSpPr>
          <p:cNvPr id="4" name="灯片编号占位符 3"/>
          <p:cNvSpPr>
            <a:spLocks noGrp="1"/>
          </p:cNvSpPr>
          <p:nvPr>
            <p:ph type="sldNum" sz="quarter" idx="5"/>
          </p:nvPr>
        </p:nvSpPr>
        <p:spPr/>
        <p:txBody>
          <a:bodyPr/>
          <a:lstStyle/>
          <a:p>
            <a:fld id="{C6A23E41-41A3-4391-969A-D730F577011D}" type="slidenum">
              <a:rPr lang="en-US" altLang="zh-CN"/>
              <a:t>36</a:t>
            </a:fld>
            <a:endParaRPr lang="zh-CN" altLang="en-US"/>
          </a:p>
        </p:txBody>
      </p:sp>
    </p:spTree>
    <p:extLst>
      <p:ext uri="{BB962C8B-B14F-4D97-AF65-F5344CB8AC3E}">
        <p14:creationId xmlns:p14="http://schemas.microsoft.com/office/powerpoint/2010/main" val="2611298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ea typeface="等线"/>
              </a:rPr>
              <a:t>在这个实验中，我们组合了语义控制和句法控制</a:t>
            </a:r>
            <a:r>
              <a:rPr lang="en-US" altLang="zh-CN" dirty="0">
                <a:ea typeface="等线"/>
              </a:rPr>
              <a:t>:</a:t>
            </a:r>
            <a:r>
              <a:rPr lang="zh-CN" altLang="en-US">
                <a:ea typeface="等线"/>
              </a:rPr>
              <a:t>diffusion</a:t>
            </a:r>
            <a:r>
              <a:rPr lang="en-US" altLang="zh-CN" dirty="0">
                <a:ea typeface="等线"/>
              </a:rPr>
              <a:t>- </a:t>
            </a:r>
            <a:r>
              <a:rPr lang="en-US" altLang="zh-CN" dirty="0" err="1">
                <a:ea typeface="等线"/>
              </a:rPr>
              <a:t>lm</a:t>
            </a:r>
            <a:r>
              <a:rPr lang="zh-CN" altLang="en-US">
                <a:ea typeface="等线"/>
              </a:rPr>
              <a:t>以一定的流畅性</a:t>
            </a:r>
            <a:r>
              <a:rPr lang="en-US" altLang="zh-CN" dirty="0">
                <a:ea typeface="等线"/>
              </a:rPr>
              <a:t>(</a:t>
            </a:r>
            <a:r>
              <a:rPr lang="en-US" altLang="zh-CN" dirty="0" err="1">
                <a:ea typeface="等线"/>
              </a:rPr>
              <a:t>lm</a:t>
            </a:r>
            <a:r>
              <a:rPr lang="en-US" altLang="zh-CN" dirty="0">
                <a:ea typeface="等线"/>
              </a:rPr>
              <a:t>↓)</a:t>
            </a:r>
            <a:r>
              <a:rPr lang="zh-CN" altLang="en-US">
                <a:ea typeface="等线"/>
              </a:rPr>
              <a:t>为代价获得了更高的成功率</a:t>
            </a:r>
            <a:r>
              <a:rPr lang="en-US" altLang="zh-CN" dirty="0">
                <a:ea typeface="等线"/>
              </a:rPr>
              <a:t>(ctrl↑)</a:t>
            </a:r>
            <a:r>
              <a:rPr lang="zh-CN" altLang="en-US">
                <a:ea typeface="等线"/>
              </a:rPr>
              <a:t>。我们的方法在控制成功率上优于</a:t>
            </a:r>
            <a:r>
              <a:rPr lang="en-US" altLang="zh-CN" dirty="0">
                <a:ea typeface="等线"/>
              </a:rPr>
              <a:t>FUDGE</a:t>
            </a:r>
            <a:r>
              <a:rPr lang="zh-CN" altLang="en-US">
                <a:ea typeface="等线"/>
              </a:rPr>
              <a:t>和</a:t>
            </a:r>
            <a:r>
              <a:rPr lang="en-US" altLang="zh-CN" dirty="0">
                <a:ea typeface="等线"/>
              </a:rPr>
              <a:t>FT-PoE(</a:t>
            </a:r>
            <a:r>
              <a:rPr lang="zh-CN" altLang="en-US">
                <a:ea typeface="等线"/>
              </a:rPr>
              <a:t>两种微调模型专家的产物</a:t>
            </a:r>
            <a:r>
              <a:rPr lang="en-US" altLang="zh-CN" dirty="0">
                <a:ea typeface="等线"/>
              </a:rPr>
              <a:t>)</a:t>
            </a:r>
            <a:r>
              <a:rPr lang="zh-CN" altLang="en-US">
                <a:ea typeface="等线"/>
              </a:rPr>
              <a:t>，特别是对于结构化语法控制</a:t>
            </a:r>
            <a:r>
              <a:rPr lang="en-US" altLang="zh-CN" dirty="0">
                <a:ea typeface="等线"/>
              </a:rPr>
              <a:t>(</a:t>
            </a:r>
            <a:r>
              <a:rPr lang="zh-CN" altLang="en-US">
                <a:ea typeface="等线"/>
              </a:rPr>
              <a:t>即语法解析树和</a:t>
            </a:r>
            <a:r>
              <a:rPr lang="en-US" altLang="zh-CN" dirty="0">
                <a:ea typeface="等线"/>
              </a:rPr>
              <a:t>POS)</a:t>
            </a:r>
            <a:r>
              <a:rPr lang="zh-CN" altLang="en-US">
                <a:ea typeface="等线"/>
              </a:rPr>
              <a:t>。</a:t>
            </a:r>
            <a:endParaRPr lang="zh-CN">
              <a:ea typeface="等线"/>
            </a:endParaRPr>
          </a:p>
        </p:txBody>
      </p:sp>
      <p:sp>
        <p:nvSpPr>
          <p:cNvPr id="4" name="灯片编号占位符 3"/>
          <p:cNvSpPr>
            <a:spLocks noGrp="1"/>
          </p:cNvSpPr>
          <p:nvPr>
            <p:ph type="sldNum" sz="quarter" idx="5"/>
          </p:nvPr>
        </p:nvSpPr>
        <p:spPr/>
        <p:txBody>
          <a:bodyPr/>
          <a:lstStyle/>
          <a:p>
            <a:fld id="{C6A23E41-41A3-4391-969A-D730F577011D}" type="slidenum">
              <a:rPr lang="en-US" altLang="zh-CN"/>
              <a:t>37</a:t>
            </a:fld>
            <a:endParaRPr lang="zh-CN" altLang="en-US"/>
          </a:p>
        </p:txBody>
      </p:sp>
    </p:spTree>
    <p:extLst>
      <p:ext uri="{BB962C8B-B14F-4D97-AF65-F5344CB8AC3E}">
        <p14:creationId xmlns:p14="http://schemas.microsoft.com/office/powerpoint/2010/main" val="3318299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latin typeface="Calibri"/>
                <a:cs typeface="Calibri"/>
              </a:rPr>
              <a:t>1. </a:t>
            </a:r>
            <a:r>
              <a:rPr lang="zh-CN" altLang="en-US">
                <a:latin typeface="Calibri"/>
                <a:ea typeface="等线"/>
                <a:cs typeface="Calibri"/>
              </a:rPr>
              <a:t>将</a:t>
            </a:r>
            <a:r>
              <a:rPr lang="en-US" dirty="0">
                <a:latin typeface="Calibri"/>
                <a:ea typeface="等线"/>
                <a:cs typeface="Calibri"/>
              </a:rPr>
              <a:t>Diffusion-LM</a:t>
            </a:r>
            <a:r>
              <a:rPr lang="zh-CN" altLang="en-US">
                <a:latin typeface="Calibri"/>
                <a:ea typeface="等线"/>
                <a:cs typeface="Calibri"/>
              </a:rPr>
              <a:t>与z专门为填充任务开发的三种baselines：</a:t>
            </a:r>
            <a:r>
              <a:rPr lang="zh-CN">
                <a:ea typeface="等线"/>
              </a:rPr>
              <a:t>DELOREAN</a:t>
            </a:r>
            <a:r>
              <a:rPr lang="zh-CN">
                <a:latin typeface="等线"/>
                <a:ea typeface="等线"/>
                <a:cs typeface="Calibri"/>
              </a:rPr>
              <a:t>+</a:t>
            </a:r>
            <a:r>
              <a:rPr lang="zh-CN">
                <a:ea typeface="等线"/>
              </a:rPr>
              <a:t>COLD</a:t>
            </a:r>
            <a:r>
              <a:rPr lang="zh-CN">
                <a:latin typeface="等线"/>
                <a:ea typeface="等线"/>
                <a:cs typeface="Calibri"/>
              </a:rPr>
              <a:t>+</a:t>
            </a:r>
            <a:r>
              <a:rPr lang="zh-CN">
                <a:ea typeface="等线"/>
              </a:rPr>
              <a:t>AR-infilling</a:t>
            </a:r>
            <a:r>
              <a:rPr lang="zh-CN" altLang="en-US">
                <a:latin typeface="Calibri"/>
                <a:ea typeface="等线"/>
                <a:cs typeface="Calibri"/>
              </a:rPr>
              <a:t>比较</a:t>
            </a:r>
          </a:p>
          <a:p>
            <a:r>
              <a:rPr lang="zh-CN" altLang="en-US">
                <a:latin typeface="Calibri"/>
                <a:ea typeface="等线"/>
                <a:cs typeface="Calibri"/>
              </a:rPr>
              <a:t>2. </a:t>
            </a:r>
            <a:r>
              <a:rPr lang="zh-CN">
                <a:ea typeface="等线"/>
              </a:rPr>
              <a:t>对于句子填</a:t>
            </a:r>
            <a:r>
              <a:rPr lang="zh-CN" altLang="en-US">
                <a:ea typeface="等线"/>
              </a:rPr>
              <a:t>充这类classi</a:t>
            </a:r>
            <a:r>
              <a:rPr lang="en-US" altLang="zh-CN" dirty="0" err="1">
                <a:ea typeface="等线"/>
              </a:rPr>
              <a:t>f</a:t>
            </a:r>
            <a:r>
              <a:rPr lang="en-US" altLang="en-US" dirty="0" err="1">
                <a:ea typeface="等线"/>
              </a:rPr>
              <a:t>ier-free控制任务</a:t>
            </a:r>
            <a:r>
              <a:rPr lang="zh-CN">
                <a:ea typeface="等线"/>
              </a:rPr>
              <a:t>，Diffusion-LM显著优于之前的工作并</a:t>
            </a:r>
            <a:r>
              <a:rPr lang="zh-CN" altLang="en-US">
                <a:ea typeface="等线"/>
              </a:rPr>
              <a:t>与</a:t>
            </a:r>
            <a:r>
              <a:rPr lang="zh-CN">
                <a:ea typeface="等线"/>
              </a:rPr>
              <a:t>从零开始训练的自回归LM (</a:t>
            </a:r>
            <a:r>
              <a:rPr lang="zh-CN" altLang="en-US">
                <a:ea typeface="等线"/>
              </a:rPr>
              <a:t>即</a:t>
            </a:r>
            <a:r>
              <a:rPr lang="zh-CN">
                <a:ea typeface="等线"/>
              </a:rPr>
              <a:t>AR)的性能</a:t>
            </a:r>
            <a:r>
              <a:rPr lang="zh-CN" altLang="en-US">
                <a:ea typeface="等线"/>
              </a:rPr>
              <a:t>相当</a:t>
            </a:r>
            <a:r>
              <a:rPr lang="zh-CN">
                <a:ea typeface="等线"/>
              </a:rPr>
              <a:t>。</a:t>
            </a:r>
            <a:endParaRPr lang="zh-CN">
              <a:latin typeface="等线"/>
              <a:ea typeface="等线"/>
              <a:cs typeface="Calibri"/>
            </a:endParaRPr>
          </a:p>
        </p:txBody>
      </p:sp>
      <p:sp>
        <p:nvSpPr>
          <p:cNvPr id="4" name="灯片编号占位符 3"/>
          <p:cNvSpPr>
            <a:spLocks noGrp="1"/>
          </p:cNvSpPr>
          <p:nvPr>
            <p:ph type="sldNum" sz="quarter" idx="5"/>
          </p:nvPr>
        </p:nvSpPr>
        <p:spPr/>
        <p:txBody>
          <a:bodyPr/>
          <a:lstStyle/>
          <a:p>
            <a:fld id="{C6A23E41-41A3-4391-969A-D730F577011D}" type="slidenum">
              <a:rPr lang="en-US" altLang="zh-CN"/>
              <a:t>38</a:t>
            </a:fld>
            <a:endParaRPr lang="zh-CN" altLang="en-US"/>
          </a:p>
        </p:txBody>
      </p:sp>
    </p:spTree>
    <p:extLst>
      <p:ext uri="{BB962C8B-B14F-4D97-AF65-F5344CB8AC3E}">
        <p14:creationId xmlns:p14="http://schemas.microsoft.com/office/powerpoint/2010/main" val="2099048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Calibri"/>
                <a:ea typeface="等线"/>
                <a:cs typeface="Calibri"/>
              </a:rPr>
              <a:t>一种是</a:t>
            </a:r>
            <a:r>
              <a:rPr lang="zh-CN">
                <a:ea typeface="等线"/>
              </a:rPr>
              <a:t>将离散的text转化到一个连续空间上去</a:t>
            </a:r>
            <a:r>
              <a:rPr lang="zh-CN" altLang="en-US">
                <a:ea typeface="等线"/>
              </a:rPr>
              <a:t>，</a:t>
            </a:r>
            <a:r>
              <a:rPr lang="zh-CN">
                <a:ea typeface="等线"/>
              </a:rPr>
              <a:t>然后直接在连续的潜变量空间中使用连续扩散模型</a:t>
            </a:r>
            <a:r>
              <a:rPr lang="zh-CN" altLang="en-US">
                <a:ea typeface="等线"/>
              </a:rPr>
              <a:t>。</a:t>
            </a:r>
            <a:r>
              <a:rPr lang="zh-CN">
                <a:ea typeface="等线"/>
              </a:rPr>
              <a:t>另一种思路是探索离散空间上的“扩散模型”</a:t>
            </a:r>
            <a:r>
              <a:rPr lang="zh-CN" altLang="en-US">
                <a:ea typeface="等线"/>
              </a:rPr>
              <a:t>推广。</a:t>
            </a:r>
            <a:endParaRPr lang="en-US" altLang="zh-CN">
              <a:latin typeface="Calibri"/>
              <a:ea typeface="等线" panose="02010600030101010101" pitchFamily="2" charset="-122"/>
              <a:cs typeface="Calibri"/>
            </a:endParaRPr>
          </a:p>
          <a:p>
            <a:endParaRPr lang="zh-CN"/>
          </a:p>
          <a:p>
            <a:endParaRPr lang="en-US"/>
          </a:p>
        </p:txBody>
      </p:sp>
      <p:sp>
        <p:nvSpPr>
          <p:cNvPr id="4" name="灯片编号占位符 3"/>
          <p:cNvSpPr>
            <a:spLocks noGrp="1"/>
          </p:cNvSpPr>
          <p:nvPr>
            <p:ph type="sldNum" sz="quarter" idx="5"/>
          </p:nvPr>
        </p:nvSpPr>
        <p:spPr/>
        <p:txBody>
          <a:bodyPr/>
          <a:lstStyle/>
          <a:p>
            <a:fld id="{C6A23E41-41A3-4391-969A-D730F577011D}" type="slidenum">
              <a:rPr lang="en-US" altLang="zh-CN"/>
              <a:t>40</a:t>
            </a:fld>
            <a:endParaRPr lang="zh-CN" altLang="en-US"/>
          </a:p>
        </p:txBody>
      </p:sp>
    </p:spTree>
    <p:extLst>
      <p:ext uri="{BB962C8B-B14F-4D97-AF65-F5344CB8AC3E}">
        <p14:creationId xmlns:p14="http://schemas.microsoft.com/office/powerpoint/2010/main" val="1495102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Calibri"/>
                <a:ea typeface="Calibri"/>
                <a:cs typeface="Calibri"/>
              </a:rPr>
              <a:t>每一个Xt-1到Xt时刻的跃迁都被参数化为如下的条件概率公式，其中β</a:t>
            </a:r>
            <a:r>
              <a:rPr lang="en-US" altLang="zh-CN" dirty="0" err="1">
                <a:latin typeface="Calibri"/>
                <a:ea typeface="Calibri"/>
                <a:cs typeface="Calibri"/>
              </a:rPr>
              <a:t>t为超参数。可以理解为（PPT</a:t>
            </a:r>
            <a:r>
              <a:rPr lang="en-US" altLang="zh-CN" dirty="0">
                <a:latin typeface="Calibri"/>
                <a:ea typeface="Calibri"/>
                <a:cs typeface="Calibri"/>
              </a:rPr>
              <a:t>）</a:t>
            </a:r>
          </a:p>
        </p:txBody>
      </p:sp>
      <p:sp>
        <p:nvSpPr>
          <p:cNvPr id="4" name="灯片编号占位符 3"/>
          <p:cNvSpPr>
            <a:spLocks noGrp="1"/>
          </p:cNvSpPr>
          <p:nvPr>
            <p:ph type="sldNum" sz="quarter" idx="5"/>
          </p:nvPr>
        </p:nvSpPr>
        <p:spPr/>
        <p:txBody>
          <a:bodyPr/>
          <a:lstStyle/>
          <a:p>
            <a:fld id="{C6A23E41-41A3-4391-969A-D730F577011D}" type="slidenum">
              <a:t>4</a:t>
            </a:fld>
            <a:endParaRPr lang="zh-CN" altLang="en-US"/>
          </a:p>
        </p:txBody>
      </p:sp>
    </p:spTree>
    <p:extLst>
      <p:ext uri="{BB962C8B-B14F-4D97-AF65-F5344CB8AC3E}">
        <p14:creationId xmlns:p14="http://schemas.microsoft.com/office/powerpoint/2010/main" val="2386187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Calibri"/>
              <a:ea typeface="Calibri"/>
              <a:cs typeface="Calibri"/>
            </a:endParaRPr>
          </a:p>
          <a:p>
            <a:endParaRPr lang="zh-CN" altLang="en-US">
              <a:latin typeface="Calibri"/>
              <a:ea typeface="Calibri"/>
              <a:cs typeface="Calibri"/>
            </a:endParaRPr>
          </a:p>
        </p:txBody>
      </p:sp>
      <p:sp>
        <p:nvSpPr>
          <p:cNvPr id="4" name="灯片编号占位符 3"/>
          <p:cNvSpPr>
            <a:spLocks noGrp="1"/>
          </p:cNvSpPr>
          <p:nvPr>
            <p:ph type="sldNum" sz="quarter" idx="5"/>
          </p:nvPr>
        </p:nvSpPr>
        <p:spPr/>
        <p:txBody>
          <a:bodyPr/>
          <a:lstStyle/>
          <a:p>
            <a:fld id="{C6A23E41-41A3-4391-969A-D730F577011D}" type="slidenum">
              <a:t>5</a:t>
            </a:fld>
            <a:endParaRPr lang="zh-CN" altLang="en-US"/>
          </a:p>
        </p:txBody>
      </p:sp>
    </p:spTree>
    <p:extLst>
      <p:ext uri="{BB962C8B-B14F-4D97-AF65-F5344CB8AC3E}">
        <p14:creationId xmlns:p14="http://schemas.microsoft.com/office/powerpoint/2010/main" val="528595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latin typeface="Calibri"/>
                <a:ea typeface="Calibri"/>
                <a:cs typeface="Calibri"/>
              </a:rPr>
              <a:t>1.</a:t>
            </a:r>
            <a:r>
              <a:rPr lang="zh-CN" altLang="en-US">
                <a:latin typeface="Calibri"/>
                <a:ea typeface="Calibri"/>
                <a:cs typeface="Calibri"/>
              </a:rPr>
              <a:t>为什么</a:t>
            </a:r>
            <a:r>
              <a:rPr lang="en-US" dirty="0">
                <a:latin typeface="Calibri"/>
                <a:ea typeface="Calibri"/>
                <a:cs typeface="Calibri"/>
              </a:rPr>
              <a:t>DDPM</a:t>
            </a:r>
            <a:r>
              <a:rPr lang="zh-CN" altLang="en-US">
                <a:latin typeface="Calibri"/>
                <a:ea typeface="Calibri"/>
                <a:cs typeface="Calibri"/>
              </a:rPr>
              <a:t>论文中直接固定方差为βt？</a:t>
            </a:r>
          </a:p>
          <a:p>
            <a:r>
              <a:rPr lang="zh-CN" altLang="en-US">
                <a:latin typeface="Calibri"/>
                <a:ea typeface="Calibri"/>
                <a:cs typeface="Calibri"/>
              </a:rPr>
              <a:t>2. 说后面IDDPM的做法。</a:t>
            </a:r>
            <a:endParaRPr lang="zh-CN" altLang="en-US" dirty="0">
              <a:latin typeface="Calibri"/>
              <a:ea typeface="Calibri"/>
              <a:cs typeface="Calibri"/>
            </a:endParaRPr>
          </a:p>
        </p:txBody>
      </p:sp>
      <p:sp>
        <p:nvSpPr>
          <p:cNvPr id="4" name="灯片编号占位符 3"/>
          <p:cNvSpPr>
            <a:spLocks noGrp="1"/>
          </p:cNvSpPr>
          <p:nvPr>
            <p:ph type="sldNum" sz="quarter" idx="5"/>
          </p:nvPr>
        </p:nvSpPr>
        <p:spPr/>
        <p:txBody>
          <a:bodyPr/>
          <a:lstStyle/>
          <a:p>
            <a:fld id="{C6A23E41-41A3-4391-969A-D730F577011D}" type="slidenum">
              <a:t>8</a:t>
            </a:fld>
            <a:endParaRPr lang="zh-CN" altLang="en-US"/>
          </a:p>
        </p:txBody>
      </p:sp>
    </p:spTree>
    <p:extLst>
      <p:ext uri="{BB962C8B-B14F-4D97-AF65-F5344CB8AC3E}">
        <p14:creationId xmlns:p14="http://schemas.microsoft.com/office/powerpoint/2010/main" val="2714959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latin typeface="Calibri"/>
                <a:ea typeface="Calibri"/>
                <a:cs typeface="Calibri"/>
              </a:rPr>
              <a:t>1. </a:t>
            </a:r>
            <a:r>
              <a:rPr lang="zh-CN" altLang="en-US">
                <a:latin typeface="Calibri"/>
                <a:ea typeface="Calibri"/>
                <a:cs typeface="Calibri"/>
              </a:rPr>
              <a:t>接下来就是设计loss函数：</a:t>
            </a:r>
          </a:p>
          <a:p>
            <a:r>
              <a:rPr lang="zh-CN" altLang="en-US">
                <a:latin typeface="Calibri"/>
                <a:ea typeface="Calibri"/>
                <a:cs typeface="Calibri"/>
              </a:rPr>
              <a:t>直接目标是最大化预测数据分布Pθ（X0）的对数似然，即最小化负对数似然，由于它不好直接拿来优化，因此利用变分推断放缩，即转移到了最小化它的上界上，这里加上了一个完整时刻先验分布和后验分布的KL散度，一步步化简得到了变分下界Lvlb。</a:t>
            </a:r>
            <a:endParaRPr lang="zh-CN" altLang="en-US" dirty="0">
              <a:latin typeface="Calibri"/>
              <a:ea typeface="Calibri"/>
              <a:cs typeface="Calibri"/>
            </a:endParaRPr>
          </a:p>
        </p:txBody>
      </p:sp>
      <p:sp>
        <p:nvSpPr>
          <p:cNvPr id="4" name="灯片编号占位符 3"/>
          <p:cNvSpPr>
            <a:spLocks noGrp="1"/>
          </p:cNvSpPr>
          <p:nvPr>
            <p:ph type="sldNum" sz="quarter" idx="5"/>
          </p:nvPr>
        </p:nvSpPr>
        <p:spPr/>
        <p:txBody>
          <a:bodyPr/>
          <a:lstStyle/>
          <a:p>
            <a:fld id="{C6A23E41-41A3-4391-969A-D730F577011D}" type="slidenum">
              <a:rPr lang="en-US" altLang="zh-CN"/>
              <a:t>9</a:t>
            </a:fld>
            <a:endParaRPr lang="zh-CN" altLang="en-US"/>
          </a:p>
        </p:txBody>
      </p:sp>
    </p:spTree>
    <p:extLst>
      <p:ext uri="{BB962C8B-B14F-4D97-AF65-F5344CB8AC3E}">
        <p14:creationId xmlns:p14="http://schemas.microsoft.com/office/powerpoint/2010/main" val="1445019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Calibri"/>
                <a:ea typeface="等线"/>
                <a:cs typeface="Calibri"/>
              </a:rPr>
              <a:t>这个变分下界Lvlb包含总共三项：L0，Lt-1，LT，然而直接用它作为优化目标实验证明很不稳定，因此展开化简，</a:t>
            </a:r>
            <a:endParaRPr lang="zh-CN" altLang="en-US" dirty="0">
              <a:latin typeface="Calibri"/>
              <a:ea typeface="等线"/>
              <a:cs typeface="Calibri"/>
            </a:endParaRPr>
          </a:p>
          <a:p>
            <a:r>
              <a:rPr lang="en-US" dirty="0">
                <a:latin typeface="Calibri"/>
                <a:cs typeface="Calibri"/>
              </a:rPr>
              <a:t>1. </a:t>
            </a:r>
            <a:r>
              <a:rPr lang="zh-CN" altLang="en-US">
                <a:latin typeface="Calibri"/>
                <a:ea typeface="等线"/>
                <a:cs typeface="Calibri"/>
              </a:rPr>
              <a:t>对于LT项：由于噪声分布和图片T步去噪后的分布近似相等，与θ无关，因此可以看成很小的常数省去；</a:t>
            </a:r>
            <a:endParaRPr lang="zh-CN"/>
          </a:p>
          <a:p>
            <a:r>
              <a:rPr lang="zh-CN" altLang="en-US">
                <a:latin typeface="Calibri"/>
                <a:ea typeface="等线"/>
                <a:cs typeface="Calibri"/>
              </a:rPr>
              <a:t>2. 对于L0项：</a:t>
            </a:r>
          </a:p>
          <a:p>
            <a:r>
              <a:rPr lang="zh-CN" altLang="en-US">
                <a:latin typeface="Calibri"/>
                <a:ea typeface="等线"/>
                <a:cs typeface="Calibri"/>
              </a:rPr>
              <a:t>因此我们最后的目标变成只需最小化Lt-1即可，即前验分布和后验分布尽量接近。又由于论文模型预测的是噪声，因此将式子改写成噪声的形式如下。</a:t>
            </a:r>
          </a:p>
          <a:p>
            <a:r>
              <a:rPr lang="zh-CN" altLang="en-US">
                <a:latin typeface="Calibri"/>
                <a:ea typeface="等线"/>
                <a:cs typeface="Calibri"/>
              </a:rPr>
              <a:t>以上我们就得出了最终的优化目标Lsimple，这是一个均方误差的形式。</a:t>
            </a:r>
            <a:endParaRPr lang="zh-CN" altLang="en-US" dirty="0">
              <a:latin typeface="Calibri"/>
              <a:ea typeface="等线"/>
              <a:cs typeface="Calibri"/>
            </a:endParaRPr>
          </a:p>
        </p:txBody>
      </p:sp>
      <p:sp>
        <p:nvSpPr>
          <p:cNvPr id="4" name="灯片编号占位符 3"/>
          <p:cNvSpPr>
            <a:spLocks noGrp="1"/>
          </p:cNvSpPr>
          <p:nvPr>
            <p:ph type="sldNum" sz="quarter" idx="5"/>
          </p:nvPr>
        </p:nvSpPr>
        <p:spPr/>
        <p:txBody>
          <a:bodyPr/>
          <a:lstStyle/>
          <a:p>
            <a:fld id="{C6A23E41-41A3-4391-969A-D730F577011D}" type="slidenum">
              <a:rPr lang="en-US" altLang="zh-CN"/>
              <a:t>10</a:t>
            </a:fld>
            <a:endParaRPr lang="zh-CN" altLang="en-US"/>
          </a:p>
        </p:txBody>
      </p:sp>
    </p:spTree>
    <p:extLst>
      <p:ext uri="{BB962C8B-B14F-4D97-AF65-F5344CB8AC3E}">
        <p14:creationId xmlns:p14="http://schemas.microsoft.com/office/powerpoint/2010/main" val="3360942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latin typeface="Calibri"/>
                <a:ea typeface="Calibri"/>
                <a:cs typeface="Calibri"/>
              </a:rPr>
              <a:t>1. </a:t>
            </a:r>
            <a:r>
              <a:rPr lang="zh-CN" altLang="en-US">
                <a:latin typeface="Calibri"/>
                <a:ea typeface="Calibri"/>
                <a:cs typeface="Calibri"/>
              </a:rPr>
              <a:t>接下来就是拿这个优化目标来训练去噪模型了，论文采用了Unet架构实现去噪模型的构建。</a:t>
            </a:r>
          </a:p>
          <a:p>
            <a:r>
              <a:rPr lang="zh-CN" altLang="en-US">
                <a:latin typeface="Calibri"/>
                <a:ea typeface="Calibri"/>
                <a:cs typeface="Calibri"/>
              </a:rPr>
              <a:t>这里作者采用了一些技巧（PPT）</a:t>
            </a:r>
            <a:endParaRPr lang="zh-CN" altLang="en-US" dirty="0">
              <a:latin typeface="Calibri"/>
              <a:ea typeface="Calibri"/>
              <a:cs typeface="Calibri"/>
            </a:endParaRPr>
          </a:p>
        </p:txBody>
      </p:sp>
      <p:sp>
        <p:nvSpPr>
          <p:cNvPr id="4" name="灯片编号占位符 3"/>
          <p:cNvSpPr>
            <a:spLocks noGrp="1"/>
          </p:cNvSpPr>
          <p:nvPr>
            <p:ph type="sldNum" sz="quarter" idx="5"/>
          </p:nvPr>
        </p:nvSpPr>
        <p:spPr/>
        <p:txBody>
          <a:bodyPr/>
          <a:lstStyle/>
          <a:p>
            <a:fld id="{C6A23E41-41A3-4391-969A-D730F577011D}" type="slidenum">
              <a:rPr lang="en-US" altLang="zh-CN"/>
              <a:t>11</a:t>
            </a:fld>
            <a:endParaRPr lang="zh-CN" altLang="en-US"/>
          </a:p>
        </p:txBody>
      </p:sp>
    </p:spTree>
    <p:extLst>
      <p:ext uri="{BB962C8B-B14F-4D97-AF65-F5344CB8AC3E}">
        <p14:creationId xmlns:p14="http://schemas.microsoft.com/office/powerpoint/2010/main" val="1340329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latin typeface="Calibri"/>
                <a:ea typeface="等线"/>
                <a:cs typeface="Calibri"/>
              </a:rPr>
              <a:t>训练完成后就是将得到的Pθ去噪模型用于去噪从随机噪声中逐步去噪重建数据分布的过程了。这里每一步的Xt可以由如上公式得出（PPT）</a:t>
            </a:r>
            <a:endParaRPr lang="en-US" altLang="zh-CN">
              <a:latin typeface="Calibri"/>
              <a:ea typeface="Calibri"/>
              <a:cs typeface="Calibri"/>
            </a:endParaRPr>
          </a:p>
        </p:txBody>
      </p:sp>
      <p:sp>
        <p:nvSpPr>
          <p:cNvPr id="4" name="灯片编号占位符 3"/>
          <p:cNvSpPr>
            <a:spLocks noGrp="1"/>
          </p:cNvSpPr>
          <p:nvPr>
            <p:ph type="sldNum" sz="quarter" idx="5"/>
          </p:nvPr>
        </p:nvSpPr>
        <p:spPr/>
        <p:txBody>
          <a:bodyPr/>
          <a:lstStyle/>
          <a:p>
            <a:fld id="{C6A23E41-41A3-4391-969A-D730F577011D}" type="slidenum">
              <a:rPr lang="en-US" altLang="zh-CN"/>
              <a:t>12</a:t>
            </a:fld>
            <a:endParaRPr lang="zh-CN" altLang="en-US"/>
          </a:p>
        </p:txBody>
      </p:sp>
    </p:spTree>
    <p:extLst>
      <p:ext uri="{BB962C8B-B14F-4D97-AF65-F5344CB8AC3E}">
        <p14:creationId xmlns:p14="http://schemas.microsoft.com/office/powerpoint/2010/main" val="1610946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2022/10/22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805086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2022/10/22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577302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2022/10/22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72881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2022/10/22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07401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3D17B11-CCD8-4EEC-AD7E-F410C1454966}" type="datetimeFigureOut">
              <a:rPr lang="zh-CN" altLang="en-US" smtClean="0"/>
              <a:t>2022/10/22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3407052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3D17B11-CCD8-4EEC-AD7E-F410C1454966}" type="datetimeFigureOut">
              <a:rPr lang="zh-CN" altLang="en-US" smtClean="0"/>
              <a:t>2022/10/22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188702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3D17B11-CCD8-4EEC-AD7E-F410C1454966}" type="datetimeFigureOut">
              <a:rPr lang="zh-CN" altLang="en-US" smtClean="0"/>
              <a:t>2022/10/22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4068082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3D17B11-CCD8-4EEC-AD7E-F410C1454966}" type="datetimeFigureOut">
              <a:rPr lang="zh-CN" altLang="en-US" smtClean="0"/>
              <a:t>2022/10/22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4187196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3D17B11-CCD8-4EEC-AD7E-F410C1454966}" type="datetimeFigureOut">
              <a:rPr lang="zh-CN" altLang="en-US" smtClean="0"/>
              <a:t>2022/10/22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1200569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3D17B11-CCD8-4EEC-AD7E-F410C1454966}" type="datetimeFigureOut">
              <a:rPr lang="zh-CN" altLang="en-US" smtClean="0"/>
              <a:t>2022/10/22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3153261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3D17B11-CCD8-4EEC-AD7E-F410C1454966}" type="datetimeFigureOut">
              <a:rPr lang="zh-CN" altLang="en-US" smtClean="0"/>
              <a:t>2022/10/22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390041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D17B11-CCD8-4EEC-AD7E-F410C1454966}" type="datetimeFigureOut">
              <a:rPr lang="zh-CN" altLang="en-US" smtClean="0"/>
              <a:t>2022/10/22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CB688-378F-4534-BFFE-AF122467FDB7}" type="slidenum">
              <a:rPr lang="zh-CN" altLang="en-US" smtClean="0"/>
              <a:t>‹#›</a:t>
            </a:fld>
            <a:endParaRPr lang="zh-CN" altLang="en-US"/>
          </a:p>
        </p:txBody>
      </p:sp>
    </p:spTree>
    <p:extLst>
      <p:ext uri="{BB962C8B-B14F-4D97-AF65-F5344CB8AC3E}">
        <p14:creationId xmlns:p14="http://schemas.microsoft.com/office/powerpoint/2010/main" val="2563146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hojonathanho/diffusio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hyperlink" Target="https://lilianweng.github.io/posts/2021-07-11-diffusion-model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zhihu.com/question/545764550#:~:text=%E5%AF%B9%E4%BA%8E%E6%89%A9%E6%95%A3%E6%A8%A1%E5%9E%8B%EF%BC%8C%E6%88%91%E4%BB%AC%E5%BE%80%E5%BE%80%E7%A7%B0%E4%B8%8D%E5%90%8Cstep%E7%9A%84%E6%96%B9%E5%B7%AE%E8%AE%BE%E5%AE%9A%E4%B8%BA%20variance%20schedule%20%E6%88%96%E8%80%85%20noise%20schedule%20%EF%BC%8C%E9%80%9A%E5%B8%B8%E6%83%85%E5%86%B5%E4%B8%8B%EF%BC%8C%E8%B6%8A%E5%90%8E%E9%9D%A2%E7%9A%84step%E4%BC%9A%E9%87%87%E7%94%A8%E6%9B%B4%E5%A4%A7%E7%9A%84%E6%96%B9%E5%B7%AE%EF%BC%8C%E5%8D%B3%E6%BB%A1%E8%B6%B3,beta_1%20%3C%20beta_2%20%3C%20dots%20%3C%20beta_T%20%E3%80%8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zhihu.com/question/545764550#:~:text=%E5%AF%B9%E4%BA%8E%E6%89%A9%E6%95%A3%E6%A8%A1%E5%9E%8B%EF%BC%8C%E6%88%91%E4%BB%AC%E5%BE%80%E5%BE%80%E7%A7%B0%E4%B8%8D%E5%90%8Cstep%E7%9A%84%E6%96%B9%E5%B7%AE%E8%AE%BE%E5%AE%9A%E4%B8%BA%20variance%20schedule%20%E6%88%96%E8%80%85%20noise%20schedule%20%EF%BC%8C%E9%80%9A%E5%B8%B8%E6%83%85%E5%86%B5%E4%B8%8B%EF%BC%8C%E8%B6%8A%E5%90%8E%E9%9D%A2%E7%9A%84step%E4%BC%9A%E9%87%87%E7%94%A8%E6%9B%B4%E5%A4%A7%E7%9A%84%E6%96%B9%E5%B7%AE%EF%BC%8C%E5%8D%B3%E6%BB%A1%E8%B6%B3,beta_1%20%3C%20beta_2%20%3C%20dots%20%3C%20beta_T%20%E3%80%82"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zhuanlan.zhihu.com/p/562226867"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spaces.ac.cn/archives/9119"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zhuanlan.zhihu.com/p/561233665"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XiangLi1999/Diffusion-LM.git"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zh.wikipedia.org/zh-hans/%E9%A9%AC%E5%B0%94%E5%8F%AF%E5%A4%AB%E9%93%BE#:~:text=%E9%A9%AC%E5%B0%94%E5%8F%AF%E5%A4%AB%E9%93%BE%20%EF%BC%88%E8%8B%B1%E8%AF%AD%EF%BC%9A%20Markov%20chain%20%EF%BC%89%EF%BC%8C%E5%8F%88%E7%A7%B0%20%E7%A6%BB%E6%95%A3%E6%97%B6%E9%97%B4%E9%A9%AC%E5%8F%AF%E5%A4%AB%E9%93%BE%20%EF%BC%88discrete-time%20Markov,%E3%80%82.%20%E8%AF%A5%E8%BF%87%E7%A8%8B%E8%A6%81%E6%B1%82%E5%85%B7%E5%A4%87%22%E6%97%A0%E8%AE%B0%E5%BF%86%22%E7%9A%84%E6%80%A7%E8%B4%A8%EF%BC%9A%E4%B8%8B%E4%B8%80%E7%8A%B6%E6%80%81%E7%9A%84%E6%A6%82%E7%8E%87%E5%88%86%E5%B8%83%E5%8F%AA%E8%83%BD%E7%94%B1%E5%BD%93%E5%89%8D%E7%8A%B6%E6%80%81%E5%86%B3%E5%AE%9A%EF%BC%8C%E5%9C%A8%E6%97%B6%E9%97%B4%E5%BA%8F%E5%88%97%E4%B8%AD%E5%AE%83%E5%89%8D%E9%9D%A2%E7%9A%84%E4%BA%8B%E4%BB%B6%E5%9D%87%E4%B8%8E%E4%B9%8B%E6%97%A0%E5%85%B3%E3%80%82.%20%E8%BF%99%E7%A7%8D%E7%89%B9%E5%AE%9A%E7%B1%BB%E5%9E%8B%E7%9A%84%22%E6%97%A0%E8%AE%B0%E5%BF%86%E6%80%A7%22%E7%A7%B0%E4%BD%9C%20%E9%A9%AC%E5%8F%AF%E5%A4%AB%E6%80%A7%E8%B4%A8%20%E3%80%82.%20%E9%A9%AC%E5%B0%94%E7%A7%91%E5%A4%AB%E9%93%BE%E4%BD%9C%E4%B8%BA%E5%AE%9E%E9%99%85%E8%BF%87%E7%A8%8B%E7%9A%84%E7%BB%9F%E8%AE%A1%E6%A8%A1%E5%9E%8B%E5%85%B7%E6%9C%89%E8%AE%B8%E5%A4%9A%E5%BA%94%E7%94%A8%E3%80%82.%20%E5%9C%A8%E9%A9%AC%E5%B0%94%E5%8F%AF%E5%A4%AB%E9%93%BE%E7%9A%84%E6%AF%8F%E4%B8%80%E6%AD%A5%EF%BC%8C%E7%B3%BB%E7%BB%9F%E6%A0%B9%E6%8D%AE%E6%A6%82%E7%8E%87%E5%88%86%E5%B8%83%EF%BC%8C%E5%8F%AF%E4%BB%A5%E4%BB%8E%E4%B8%80%E4%B8%AA%E7%8A%B6%E6%80%81%E5%8F%98%E5%88%B0%E5%8F%A6%E4%B8%80%E4%B8%AA%E7%8A%B6%E6%80%81%EF%BC%8C%E4%B9%9F%E5%8F%AF%E4%BB%A5%E4%BF%9D%E6%8C%81%E5%BD%93%E5%89%8D%E7%8A%B6%E6%80%81%E3%80%82.%20%E7%8A%B6%E6%80%81%E7%9A%84%E6%94%B9%E5%8F%98%E5%8F%AB%E5%81%9A%E8%BD%AC%E7%A7%BB%EF%BC%8C%E4%B8%8E%E4%B8%8D%E5%90%8C%E7%9A%84%E7%8A%B6%E6%80%81%E6%94%B9%E5%8F%98%E7%9B%B8%E5%85%B3%E7%9A%84%E6%A6%82%E7%8E%87%E5%8F%AB%E5%81%9A%E8%BD%AC%E7%A7%BB%E6%A6%82%E7%8E%87%E3%80%82."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spaces.ac.cn/archives/9119" TargetMode="External"/><Relationship Id="rId4" Type="http://schemas.openxmlformats.org/officeDocument/2006/relationships/hyperlink" Target="https://zhuanlan.zhihu.com/p/88336614#:~:text=%E5%8F%98%E5%88%86%E6%8E%A8%E6%96%AD%EF%BC%88Variational%20Inference%2C%20VI%EF%BC%89%E6%98%AF%E8%B4%9D%E5%8F%B6%E6%96%AF%E8%BF%91%E4%BC%BC%E6%8E%A8%E6%96%AD%E6%96%B9%E6%B3%95%E4%B8%AD%E7%9A%84%E4%B8%80%E5%A4%A7%E7%B1%BB%E6%96%B9%E6%B3%95%EF%BC%8C%E5%B0%86%E5%90%8E%E9%AA%8C%E6%8E%A8%E6%96%AD%E9%97%AE%E9%A2%98%E5%B7%A7%E5%A6%99%E5%9C%B0%E8%BD%AC%E5%8C%96%E4%B8%BA%E4%BC%98%E5%8C%96%E9%97%AE%E9%A2%98%E8%BF%9B%E8%A1%8C%E6%B1%82%E8%A7%A3%EF%BC%8C%E7%9B%B8%E6%AF%94%E5%8F%A6%E4%B8%80%E5%A4%A7%E7%B1%BB%E6%96%B9%E6%B3%95%E9%A9%AC%E5%B0%94%E5%8F%AF%E5%A4%AB%E9%93%BE%E8%92%99%E7%89%B9%E5%8D%A1%E6%B4%9B%E6%96%B9%E6%B3%95%EF%BC%88Markov%20Chain%20Monte%20Carlo%2C%20MCMC%EF%BC%89%EF%BC%8CVI%20%E5%85%B7%E6%9C%89%E6%9B%B4%E5%A5%BD%E7%9A%84%E6%94%B6%E6%95%9B%E6%80%A7%E5%92%8C%E5%8F%AF%E6%89%A9%E5%B1%95%E6%80%A7%EF%BC%88scalability%EF%BC%89%EF%BC%8C%E6%9B%B4%E9%80%82%E5%90%88%E6%B1%82%E8%A7%A3%E5%A4%A7%E8%A7%84%E6%A8%A1%E8%BF%91%E4%BC%BC%E6%8E%A8%E6%96%AD%E9%97%AE%E9%A2%98%E3%80%82,Latent%20Variable%20Model%2C%20DLVM%EF%BC%89%E5%92%8C%E6%B7%B1%E5%BA%A6%E7%A5%9E%E7%BB%8F%E7%BD%91%E7%BB%9C%E6%A8%A1%E5%9E%8B%E7%9A%84%E9%A2%84%E6%B5%8B%E4%B8%8D%E7%A1%AE%E5%AE%9A%E6%80%A7%EF%BC%88Predictive%20Uncertainty%EF%BC%89%E7%9A%84%E8%AE%A1%E7%AE%97%E6%B1%82%E8%A7%A3%E9%83%BD%E4%BE%9D%E8%B5%96%E4%BA%8E%20VI%EF%BC%8C%E5%B0%A4%E5%85%B6%E6%98%AF%20Scalable%20VI%E3%80%82"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hyperlink" Target="http://httpts:/cloud.tencent.com/developer/news/16681"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hyperlink" Target="https://cs.rochester.edu/nlp/rocstori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zhihu.com/question/545764550#:~:text=%E5%AF%B9%E4%BA%8E%E6%89%A9%E6%95%A3%E6%A8%A1%E5%9E%8B%EF%BC%8C%E6%88%91%E4%BB%AC%E5%BE%80%E5%BE%80%E7%A7%B0%E4%B8%8D%E5%90%8Cstep%E7%9A%84%E6%96%B9%E5%B7%AE%E8%AE%BE%E5%AE%9A%E4%B8%BA%20variance%20schedule%20%E6%88%96%E8%80%85%20noise%20schedule%20%EF%BC%8C%E9%80%9A%E5%B8%B8%E6%83%85%E5%86%B5%E4%B8%8B%EF%BC%8C%E8%B6%8A%E5%90%8E%E9%9D%A2%E7%9A%84step%E4%BC%9A%E9%87%87%E7%94%A8%E6%9B%B4%E5%A4%A7%E7%9A%84%E6%96%B9%E5%B7%AE%EF%BC%8C%E5%8D%B3%E6%BB%A1%E8%B6%B3,beta_1%20%3C%20beta_2%20%3C%20dots%20%3C%20beta_T%20%E3%80%8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spaces.ac.cn/archives/9119"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www.zhihu.com/question/545764550#:~:text=%E5%AF%B9%E4%BA%8E%E6%89%A9%E6%95%A3%E6%A8%A1%E5%9E%8B%EF%BC%8C%E6%88%91%E4%BB%AC%E5%BE%80%E5%BE%80%E7%A7%B0%E4%B8%8D%E5%90%8Cstep%E7%9A%84%E6%96%B9%E5%B7%AE%E8%AE%BE%E5%AE%9A%E4%B8%BA%20variance%20schedule%20%E6%88%96%E8%80%85%20noise%20schedule%20%EF%BC%8C%E9%80%9A%E5%B8%B8%E6%83%85%E5%86%B5%E4%B8%8B%EF%BC%8C%E8%B6%8A%E5%90%8E%E9%9D%A2%E7%9A%84step%E4%BC%9A%E9%87%87%E7%94%A8%E6%9B%B4%E5%A4%A7%E7%9A%84%E6%96%B9%E5%B7%AE%EF%BC%8C%E5%8D%B3%E6%BB%A1%E8%B6%B3,beta_1%20%3C%20beta_2%20%3C%20dots%20%3C%20beta_T%20%E3%80%8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sz="4800">
                <a:latin typeface="Times New Roman"/>
                <a:ea typeface="+mj-lt"/>
                <a:cs typeface="+mj-lt"/>
              </a:rPr>
              <a:t>Denoising Diffusion Probabilistic Models</a:t>
            </a:r>
            <a:endParaRPr lang="zh-CN" sz="4800">
              <a:latin typeface="Times New Roman"/>
              <a:ea typeface="宋体"/>
              <a:cs typeface="Calibri Light" panose="020F0302020204030204"/>
            </a:endParaRPr>
          </a:p>
        </p:txBody>
      </p:sp>
      <p:sp>
        <p:nvSpPr>
          <p:cNvPr id="3" name="副标题 2"/>
          <p:cNvSpPr>
            <a:spLocks noGrp="1"/>
          </p:cNvSpPr>
          <p:nvPr>
            <p:ph type="subTitle" idx="1"/>
          </p:nvPr>
        </p:nvSpPr>
        <p:spPr>
          <a:xfrm>
            <a:off x="1524000" y="4416955"/>
            <a:ext cx="9144000" cy="1655762"/>
          </a:xfrm>
        </p:spPr>
        <p:txBody>
          <a:bodyPr vert="horz" lIns="91440" tIns="45720" rIns="91440" bIns="45720" rtlCol="0" anchor="t">
            <a:normAutofit/>
          </a:bodyPr>
          <a:lstStyle/>
          <a:p>
            <a:r>
              <a:rPr lang="en-US" altLang="zh-CN" sz="2000" dirty="0">
                <a:latin typeface="Times New Roman"/>
                <a:ea typeface="+mn-lt"/>
                <a:cs typeface="+mn-lt"/>
              </a:rPr>
              <a:t>Jonathan</a:t>
            </a:r>
            <a:r>
              <a:rPr lang="zh-CN" altLang="en-US" sz="2000" dirty="0">
                <a:latin typeface="Times New Roman"/>
                <a:ea typeface="+mn-lt"/>
                <a:cs typeface="+mn-lt"/>
              </a:rPr>
              <a:t> </a:t>
            </a:r>
            <a:r>
              <a:rPr lang="en-US" altLang="zh-CN" sz="2000" dirty="0" err="1">
                <a:latin typeface="Times New Roman"/>
                <a:ea typeface="+mn-lt"/>
                <a:cs typeface="+mn-lt"/>
              </a:rPr>
              <a:t>Ho，</a:t>
            </a:r>
            <a:r>
              <a:rPr lang="en-US" sz="2000" dirty="0" err="1">
                <a:latin typeface="Times New Roman"/>
                <a:ea typeface="+mn-lt"/>
                <a:cs typeface="+mn-lt"/>
              </a:rPr>
              <a:t>Ajay</a:t>
            </a:r>
            <a:r>
              <a:rPr lang="en-US" sz="2000" dirty="0">
                <a:latin typeface="Times New Roman"/>
                <a:ea typeface="+mn-lt"/>
                <a:cs typeface="+mn-lt"/>
              </a:rPr>
              <a:t> </a:t>
            </a:r>
            <a:r>
              <a:rPr lang="en-US" sz="2000" dirty="0" err="1">
                <a:latin typeface="Times New Roman"/>
                <a:ea typeface="+mn-lt"/>
                <a:cs typeface="+mn-lt"/>
              </a:rPr>
              <a:t>Jain，Pieter</a:t>
            </a:r>
            <a:r>
              <a:rPr lang="en-US" sz="2000" dirty="0">
                <a:latin typeface="Times New Roman"/>
                <a:ea typeface="+mn-lt"/>
                <a:cs typeface="+mn-lt"/>
              </a:rPr>
              <a:t> </a:t>
            </a:r>
            <a:r>
              <a:rPr lang="en-US" sz="2000" dirty="0" err="1">
                <a:latin typeface="Times New Roman"/>
                <a:ea typeface="+mn-lt"/>
                <a:cs typeface="+mn-lt"/>
              </a:rPr>
              <a:t>Abbeel</a:t>
            </a:r>
            <a:endParaRPr lang="en-US" sz="2000" dirty="0">
              <a:latin typeface="Times New Roman"/>
              <a:ea typeface="+mn-lt"/>
              <a:cs typeface="+mn-lt"/>
            </a:endParaRPr>
          </a:p>
          <a:p>
            <a:r>
              <a:rPr lang="en-US" sz="2000" dirty="0">
                <a:latin typeface="Times New Roman"/>
                <a:ea typeface="+mn-lt"/>
                <a:cs typeface="+mn-lt"/>
                <a:hlinkClick r:id="rId2">
                  <a:extLst>
                    <a:ext uri="{A12FA001-AC4F-418D-AE19-62706E023703}">
                      <ahyp:hlinkClr xmlns:ahyp="http://schemas.microsoft.com/office/drawing/2018/hyperlinkcolor" val="tx"/>
                    </a:ext>
                  </a:extLst>
                </a:hlinkClick>
              </a:rPr>
              <a:t>https://github.com/hojonathanho/diffusion</a:t>
            </a:r>
            <a:endParaRPr lang="en-US" sz="2000" dirty="0">
              <a:latin typeface="Times New Roman"/>
              <a:ea typeface="+mn-lt"/>
              <a:cs typeface="+mn-lt"/>
            </a:endParaRPr>
          </a:p>
        </p:txBody>
      </p:sp>
    </p:spTree>
    <p:extLst>
      <p:ext uri="{BB962C8B-B14F-4D97-AF65-F5344CB8AC3E}">
        <p14:creationId xmlns:p14="http://schemas.microsoft.com/office/powerpoint/2010/main" val="3376875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DB5AFC-7364-1E46-190A-3B72F752D58A}"/>
              </a:ext>
            </a:extLst>
          </p:cNvPr>
          <p:cNvSpPr>
            <a:spLocks noGrp="1"/>
          </p:cNvSpPr>
          <p:nvPr>
            <p:ph type="title"/>
          </p:nvPr>
        </p:nvSpPr>
        <p:spPr>
          <a:xfrm>
            <a:off x="370358" y="1232"/>
            <a:ext cx="10515600" cy="1325563"/>
          </a:xfrm>
        </p:spPr>
        <p:txBody>
          <a:bodyPr/>
          <a:lstStyle/>
          <a:p>
            <a:r>
              <a:rPr lang="zh-CN" altLang="en-US">
                <a:latin typeface="Times New Roman"/>
                <a:ea typeface="宋体"/>
                <a:cs typeface="Calibri Light"/>
              </a:rPr>
              <a:t>Loss function</a:t>
            </a:r>
          </a:p>
        </p:txBody>
      </p:sp>
      <p:pic>
        <p:nvPicPr>
          <p:cNvPr id="14" name="图片 14" descr="文本&#10;&#10;已自动生成说明">
            <a:extLst>
              <a:ext uri="{FF2B5EF4-FFF2-40B4-BE49-F238E27FC236}">
                <a16:creationId xmlns:a16="http://schemas.microsoft.com/office/drawing/2014/main" id="{87E80174-D58A-8FF3-08DE-FA700E19F3F0}"/>
              </a:ext>
            </a:extLst>
          </p:cNvPr>
          <p:cNvPicPr>
            <a:picLocks noChangeAspect="1"/>
          </p:cNvPicPr>
          <p:nvPr/>
        </p:nvPicPr>
        <p:blipFill>
          <a:blip r:embed="rId3"/>
          <a:stretch>
            <a:fillRect/>
          </a:stretch>
        </p:blipFill>
        <p:spPr>
          <a:xfrm>
            <a:off x="721073" y="3009501"/>
            <a:ext cx="5568950" cy="852660"/>
          </a:xfrm>
          <a:prstGeom prst="rect">
            <a:avLst/>
          </a:prstGeom>
        </p:spPr>
      </p:pic>
      <p:pic>
        <p:nvPicPr>
          <p:cNvPr id="3" name="图片 3">
            <a:extLst>
              <a:ext uri="{FF2B5EF4-FFF2-40B4-BE49-F238E27FC236}">
                <a16:creationId xmlns:a16="http://schemas.microsoft.com/office/drawing/2014/main" id="{5DC55B49-05C3-1E14-9E44-5BE931714596}"/>
              </a:ext>
            </a:extLst>
          </p:cNvPr>
          <p:cNvPicPr>
            <a:picLocks noChangeAspect="1"/>
          </p:cNvPicPr>
          <p:nvPr/>
        </p:nvPicPr>
        <p:blipFill>
          <a:blip r:embed="rId4"/>
          <a:stretch>
            <a:fillRect/>
          </a:stretch>
        </p:blipFill>
        <p:spPr>
          <a:xfrm>
            <a:off x="1692547" y="3859538"/>
            <a:ext cx="6719887" cy="835808"/>
          </a:xfrm>
          <a:prstGeom prst="rect">
            <a:avLst/>
          </a:prstGeom>
        </p:spPr>
      </p:pic>
      <p:pic>
        <p:nvPicPr>
          <p:cNvPr id="5" name="图片 6">
            <a:extLst>
              <a:ext uri="{FF2B5EF4-FFF2-40B4-BE49-F238E27FC236}">
                <a16:creationId xmlns:a16="http://schemas.microsoft.com/office/drawing/2014/main" id="{BEE340EE-537B-0403-738E-783063E69731}"/>
              </a:ext>
            </a:extLst>
          </p:cNvPr>
          <p:cNvPicPr>
            <a:picLocks noChangeAspect="1"/>
          </p:cNvPicPr>
          <p:nvPr/>
        </p:nvPicPr>
        <p:blipFill>
          <a:blip r:embed="rId5"/>
          <a:stretch>
            <a:fillRect/>
          </a:stretch>
        </p:blipFill>
        <p:spPr>
          <a:xfrm>
            <a:off x="557213" y="1083422"/>
            <a:ext cx="4433887" cy="988312"/>
          </a:xfrm>
          <a:prstGeom prst="rect">
            <a:avLst/>
          </a:prstGeom>
        </p:spPr>
      </p:pic>
      <p:pic>
        <p:nvPicPr>
          <p:cNvPr id="7" name="图片 7" descr="图片包含 文本&#10;&#10;已自动生成说明">
            <a:extLst>
              <a:ext uri="{FF2B5EF4-FFF2-40B4-BE49-F238E27FC236}">
                <a16:creationId xmlns:a16="http://schemas.microsoft.com/office/drawing/2014/main" id="{C2288D08-672E-7DE3-459C-63712DD6695F}"/>
              </a:ext>
            </a:extLst>
          </p:cNvPr>
          <p:cNvPicPr>
            <a:picLocks noChangeAspect="1"/>
          </p:cNvPicPr>
          <p:nvPr/>
        </p:nvPicPr>
        <p:blipFill>
          <a:blip r:embed="rId6"/>
          <a:stretch>
            <a:fillRect/>
          </a:stretch>
        </p:blipFill>
        <p:spPr>
          <a:xfrm>
            <a:off x="1485900" y="2074226"/>
            <a:ext cx="10113169" cy="1054581"/>
          </a:xfrm>
          <a:prstGeom prst="rect">
            <a:avLst/>
          </a:prstGeom>
        </p:spPr>
      </p:pic>
      <p:pic>
        <p:nvPicPr>
          <p:cNvPr id="8" name="图片 8">
            <a:extLst>
              <a:ext uri="{FF2B5EF4-FFF2-40B4-BE49-F238E27FC236}">
                <a16:creationId xmlns:a16="http://schemas.microsoft.com/office/drawing/2014/main" id="{D8851A3E-6214-BC86-B614-F2203CC67883}"/>
              </a:ext>
            </a:extLst>
          </p:cNvPr>
          <p:cNvPicPr>
            <a:picLocks noChangeAspect="1"/>
          </p:cNvPicPr>
          <p:nvPr/>
        </p:nvPicPr>
        <p:blipFill>
          <a:blip r:embed="rId7"/>
          <a:stretch>
            <a:fillRect/>
          </a:stretch>
        </p:blipFill>
        <p:spPr>
          <a:xfrm>
            <a:off x="1485900" y="4060031"/>
            <a:ext cx="314324" cy="285749"/>
          </a:xfrm>
          <a:prstGeom prst="rect">
            <a:avLst/>
          </a:prstGeom>
        </p:spPr>
      </p:pic>
      <p:pic>
        <p:nvPicPr>
          <p:cNvPr id="9" name="图片 9" descr="文本&#10;&#10;已自动生成说明">
            <a:extLst>
              <a:ext uri="{FF2B5EF4-FFF2-40B4-BE49-F238E27FC236}">
                <a16:creationId xmlns:a16="http://schemas.microsoft.com/office/drawing/2014/main" id="{EB80B496-14CC-8B6F-48B2-D410EB886CE8}"/>
              </a:ext>
            </a:extLst>
          </p:cNvPr>
          <p:cNvPicPr>
            <a:picLocks noChangeAspect="1"/>
          </p:cNvPicPr>
          <p:nvPr/>
        </p:nvPicPr>
        <p:blipFill>
          <a:blip r:embed="rId8"/>
          <a:stretch>
            <a:fillRect/>
          </a:stretch>
        </p:blipFill>
        <p:spPr>
          <a:xfrm>
            <a:off x="1721644" y="5446518"/>
            <a:ext cx="8743949" cy="977496"/>
          </a:xfrm>
          <a:prstGeom prst="rect">
            <a:avLst/>
          </a:prstGeom>
        </p:spPr>
      </p:pic>
      <p:sp>
        <p:nvSpPr>
          <p:cNvPr id="10" name="箭头: 下 9">
            <a:extLst>
              <a:ext uri="{FF2B5EF4-FFF2-40B4-BE49-F238E27FC236}">
                <a16:creationId xmlns:a16="http://schemas.microsoft.com/office/drawing/2014/main" id="{359D529C-CE58-FE6A-8EFC-3936CA18538C}"/>
              </a:ext>
            </a:extLst>
          </p:cNvPr>
          <p:cNvSpPr/>
          <p:nvPr/>
        </p:nvSpPr>
        <p:spPr>
          <a:xfrm>
            <a:off x="5193284" y="4819396"/>
            <a:ext cx="431800" cy="558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
            <a:extLst>
              <a:ext uri="{FF2B5EF4-FFF2-40B4-BE49-F238E27FC236}">
                <a16:creationId xmlns:a16="http://schemas.microsoft.com/office/drawing/2014/main" id="{D7B97C74-6BFA-9E28-45BC-7BFB0A9B55F7}"/>
              </a:ext>
            </a:extLst>
          </p:cNvPr>
          <p:cNvSpPr txBox="1"/>
          <p:nvPr/>
        </p:nvSpPr>
        <p:spPr>
          <a:xfrm>
            <a:off x="6819030" y="933188"/>
            <a:ext cx="3735191"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a:ea typeface="宋体"/>
                <a:cs typeface="Calibri"/>
              </a:rPr>
              <a:t>改预测均值为预测噪声（论文实验得出预测噪声比预测均值效果好）</a:t>
            </a:r>
          </a:p>
        </p:txBody>
      </p:sp>
      <p:sp>
        <p:nvSpPr>
          <p:cNvPr id="12" name="文本框 1">
            <a:extLst>
              <a:ext uri="{FF2B5EF4-FFF2-40B4-BE49-F238E27FC236}">
                <a16:creationId xmlns:a16="http://schemas.microsoft.com/office/drawing/2014/main" id="{0ABA84FD-7EE6-E189-100C-56CB6495BF6A}"/>
              </a:ext>
            </a:extLst>
          </p:cNvPr>
          <p:cNvSpPr txBox="1"/>
          <p:nvPr/>
        </p:nvSpPr>
        <p:spPr>
          <a:xfrm>
            <a:off x="5855570" y="4728575"/>
            <a:ext cx="4835394" cy="6487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a:ea typeface="宋体"/>
                <a:cs typeface="Calibri"/>
              </a:rPr>
              <a:t>reweight每个时刻的噪声（论文实验得出权重设为相同效果好，更稳定）</a:t>
            </a:r>
            <a:endParaRPr lang="zh-CN" altLang="en-US"/>
          </a:p>
        </p:txBody>
      </p:sp>
      <p:cxnSp>
        <p:nvCxnSpPr>
          <p:cNvPr id="13" name="直接箭头连接符 12">
            <a:extLst>
              <a:ext uri="{FF2B5EF4-FFF2-40B4-BE49-F238E27FC236}">
                <a16:creationId xmlns:a16="http://schemas.microsoft.com/office/drawing/2014/main" id="{506A3163-9B6D-0DFD-F0CA-B7B5F24A1BA5}"/>
              </a:ext>
            </a:extLst>
          </p:cNvPr>
          <p:cNvCxnSpPr/>
          <p:nvPr/>
        </p:nvCxnSpPr>
        <p:spPr>
          <a:xfrm flipV="1">
            <a:off x="6223000" y="1651000"/>
            <a:ext cx="2311400" cy="2120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D43CE18-440D-DEDC-8E55-1710570BFCEE}"/>
              </a:ext>
            </a:extLst>
          </p:cNvPr>
          <p:cNvSpPr txBox="1"/>
          <p:nvPr/>
        </p:nvSpPr>
        <p:spPr>
          <a:xfrm>
            <a:off x="5978338" y="6420970"/>
            <a:ext cx="68916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dirty="0">
                <a:ea typeface="宋体"/>
                <a:cs typeface="Calibri"/>
                <a:hlinkClick r:id="rId9"/>
              </a:rPr>
              <a:t>https://lilianweng.github.io/posts/2021-07-11-diffusion-models/</a:t>
            </a:r>
            <a:endParaRPr lang="zh-CN" altLang="en-US" dirty="0">
              <a:ea typeface="宋体"/>
              <a:cs typeface="Calibri"/>
            </a:endParaRPr>
          </a:p>
        </p:txBody>
      </p:sp>
    </p:spTree>
    <p:extLst>
      <p:ext uri="{BB962C8B-B14F-4D97-AF65-F5344CB8AC3E}">
        <p14:creationId xmlns:p14="http://schemas.microsoft.com/office/powerpoint/2010/main" val="3251753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CC47A8-EAFB-4432-FBF3-A88A17E76E0F}"/>
              </a:ext>
            </a:extLst>
          </p:cNvPr>
          <p:cNvSpPr>
            <a:spLocks noGrp="1"/>
          </p:cNvSpPr>
          <p:nvPr>
            <p:ph type="title"/>
          </p:nvPr>
        </p:nvSpPr>
        <p:spPr>
          <a:xfrm>
            <a:off x="387086" y="1323"/>
            <a:ext cx="10515600" cy="1325563"/>
          </a:xfrm>
        </p:spPr>
        <p:txBody>
          <a:bodyPr/>
          <a:lstStyle/>
          <a:p>
            <a:r>
              <a:rPr lang="zh-CN" altLang="en-US">
                <a:latin typeface="Times New Roman"/>
                <a:ea typeface="宋体"/>
                <a:cs typeface="Calibri Light"/>
              </a:rPr>
              <a:t>Unet Model</a:t>
            </a:r>
            <a:endParaRPr lang="zh-CN" altLang="en-US">
              <a:latin typeface="Times New Roman"/>
              <a:cs typeface="Times New Roman"/>
            </a:endParaRPr>
          </a:p>
        </p:txBody>
      </p:sp>
      <p:sp>
        <p:nvSpPr>
          <p:cNvPr id="3" name="内容占位符 2">
            <a:extLst>
              <a:ext uri="{FF2B5EF4-FFF2-40B4-BE49-F238E27FC236}">
                <a16:creationId xmlns:a16="http://schemas.microsoft.com/office/drawing/2014/main" id="{D096F640-B379-A2E8-CD55-4C445677E3A7}"/>
              </a:ext>
            </a:extLst>
          </p:cNvPr>
          <p:cNvSpPr>
            <a:spLocks noGrp="1"/>
          </p:cNvSpPr>
          <p:nvPr>
            <p:ph idx="1"/>
          </p:nvPr>
        </p:nvSpPr>
        <p:spPr>
          <a:xfrm>
            <a:off x="615950" y="1254125"/>
            <a:ext cx="11298766" cy="4351338"/>
          </a:xfrm>
        </p:spPr>
        <p:txBody>
          <a:bodyPr vert="horz" lIns="91440" tIns="45720" rIns="91440" bIns="45720" rtlCol="0" anchor="t">
            <a:normAutofit/>
          </a:bodyPr>
          <a:lstStyle/>
          <a:p>
            <a:r>
              <a:rPr lang="zh-CN" altLang="en-US">
                <a:ea typeface="宋体"/>
                <a:cs typeface="+mn-lt"/>
              </a:rPr>
              <a:t>扩散模型是一个逐步去噪的模型，需要针对不同时间步进行建模。</a:t>
            </a:r>
          </a:p>
          <a:p>
            <a:r>
              <a:rPr lang="zh-CN" altLang="en-US">
                <a:ea typeface="宋体"/>
                <a:cs typeface="+mn-lt"/>
              </a:rPr>
              <a:t>通过增加一个time embedding（类似transformer中的position  embedding）来将timestep编码到网络中，从而只需训练一个共享的U-Net模型。</a:t>
            </a:r>
          </a:p>
          <a:p>
            <a:pPr marL="0" indent="0">
              <a:buNone/>
            </a:pPr>
            <a:endParaRPr lang="zh-CN" altLang="en-US">
              <a:ea typeface="宋体"/>
              <a:cs typeface="+mn-lt"/>
            </a:endParaRPr>
          </a:p>
        </p:txBody>
      </p:sp>
      <p:sp>
        <p:nvSpPr>
          <p:cNvPr id="11" name="文本框 10">
            <a:extLst>
              <a:ext uri="{FF2B5EF4-FFF2-40B4-BE49-F238E27FC236}">
                <a16:creationId xmlns:a16="http://schemas.microsoft.com/office/drawing/2014/main" id="{89689FBC-52BB-F21E-64E8-84CFCE92BA0B}"/>
              </a:ext>
            </a:extLst>
          </p:cNvPr>
          <p:cNvSpPr txBox="1"/>
          <p:nvPr/>
        </p:nvSpPr>
        <p:spPr>
          <a:xfrm>
            <a:off x="537574" y="4378890"/>
            <a:ext cx="17066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ea typeface="宋体"/>
                <a:cs typeface="Calibri"/>
              </a:rPr>
              <a:t>模型输入</a:t>
            </a:r>
            <a:endParaRPr lang="zh-CN" altLang="en-US"/>
          </a:p>
        </p:txBody>
      </p:sp>
      <p:sp>
        <p:nvSpPr>
          <p:cNvPr id="13" name="文本框 12">
            <a:extLst>
              <a:ext uri="{FF2B5EF4-FFF2-40B4-BE49-F238E27FC236}">
                <a16:creationId xmlns:a16="http://schemas.microsoft.com/office/drawing/2014/main" id="{8DBF0D3B-0A20-858F-3817-480A59EB47DC}"/>
              </a:ext>
            </a:extLst>
          </p:cNvPr>
          <p:cNvSpPr txBox="1"/>
          <p:nvPr/>
        </p:nvSpPr>
        <p:spPr>
          <a:xfrm>
            <a:off x="9770301" y="3209794"/>
            <a:ext cx="181627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ea typeface="宋体"/>
                <a:cs typeface="Calibri"/>
              </a:rPr>
              <a:t>模型输出（预测的噪声：与Xt同维）</a:t>
            </a:r>
            <a:endParaRPr lang="zh-CN" altLang="en-US"/>
          </a:p>
        </p:txBody>
      </p:sp>
      <p:pic>
        <p:nvPicPr>
          <p:cNvPr id="14" name="图片 14" descr="图表, 箱线图&#10;&#10;已自动生成说明">
            <a:extLst>
              <a:ext uri="{FF2B5EF4-FFF2-40B4-BE49-F238E27FC236}">
                <a16:creationId xmlns:a16="http://schemas.microsoft.com/office/drawing/2014/main" id="{5A2FD67A-CDC6-2CCA-0BED-908DCB596095}"/>
              </a:ext>
            </a:extLst>
          </p:cNvPr>
          <p:cNvPicPr>
            <a:picLocks noChangeAspect="1"/>
          </p:cNvPicPr>
          <p:nvPr/>
        </p:nvPicPr>
        <p:blipFill>
          <a:blip r:embed="rId3"/>
          <a:stretch>
            <a:fillRect/>
          </a:stretch>
        </p:blipFill>
        <p:spPr>
          <a:xfrm>
            <a:off x="1749468" y="3675788"/>
            <a:ext cx="8025008" cy="2648369"/>
          </a:xfrm>
          <a:prstGeom prst="rect">
            <a:avLst/>
          </a:prstGeom>
        </p:spPr>
      </p:pic>
      <p:sp>
        <p:nvSpPr>
          <p:cNvPr id="15" name="矩形: 圆角 14">
            <a:extLst>
              <a:ext uri="{FF2B5EF4-FFF2-40B4-BE49-F238E27FC236}">
                <a16:creationId xmlns:a16="http://schemas.microsoft.com/office/drawing/2014/main" id="{411105E3-7899-6BBA-F42D-8D703FE78061}"/>
              </a:ext>
            </a:extLst>
          </p:cNvPr>
          <p:cNvSpPr/>
          <p:nvPr/>
        </p:nvSpPr>
        <p:spPr>
          <a:xfrm>
            <a:off x="3367804" y="4135023"/>
            <a:ext cx="636740" cy="1889342"/>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a:extLst>
              <a:ext uri="{FF2B5EF4-FFF2-40B4-BE49-F238E27FC236}">
                <a16:creationId xmlns:a16="http://schemas.microsoft.com/office/drawing/2014/main" id="{11DD445A-DA98-E507-F720-5ABE656FDDA7}"/>
              </a:ext>
            </a:extLst>
          </p:cNvPr>
          <p:cNvSpPr/>
          <p:nvPr/>
        </p:nvSpPr>
        <p:spPr>
          <a:xfrm>
            <a:off x="7445939" y="4455350"/>
            <a:ext cx="1200410" cy="50104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左 17">
            <a:extLst>
              <a:ext uri="{FF2B5EF4-FFF2-40B4-BE49-F238E27FC236}">
                <a16:creationId xmlns:a16="http://schemas.microsoft.com/office/drawing/2014/main" id="{8AE702FA-DA9D-8986-2125-688D557E975A}"/>
              </a:ext>
            </a:extLst>
          </p:cNvPr>
          <p:cNvSpPr/>
          <p:nvPr/>
        </p:nvSpPr>
        <p:spPr>
          <a:xfrm rot="1020000">
            <a:off x="1208413" y="5003597"/>
            <a:ext cx="2028303" cy="3279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左 18">
            <a:extLst>
              <a:ext uri="{FF2B5EF4-FFF2-40B4-BE49-F238E27FC236}">
                <a16:creationId xmlns:a16="http://schemas.microsoft.com/office/drawing/2014/main" id="{0356F160-32B9-93A3-C57C-DB1A9EC80BDE}"/>
              </a:ext>
            </a:extLst>
          </p:cNvPr>
          <p:cNvSpPr/>
          <p:nvPr/>
        </p:nvSpPr>
        <p:spPr>
          <a:xfrm rot="9540000">
            <a:off x="7741438" y="3859957"/>
            <a:ext cx="2171177" cy="2922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429DCCF-144C-60CA-5F96-A0271DCBE89D}"/>
              </a:ext>
            </a:extLst>
          </p:cNvPr>
          <p:cNvSpPr txBox="1"/>
          <p:nvPr/>
        </p:nvSpPr>
        <p:spPr>
          <a:xfrm>
            <a:off x="7442729" y="6264011"/>
            <a:ext cx="4312707"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400">
                <a:ea typeface="宋体"/>
                <a:cs typeface="Calibri"/>
              </a:rPr>
              <a:t>图源：</a:t>
            </a:r>
          </a:p>
          <a:p>
            <a:r>
              <a:rPr lang="zh-CN" altLang="en-US" sz="1400">
                <a:ea typeface="宋体"/>
                <a:cs typeface="Calibri"/>
                <a:hlinkClick r:id="rId4">
                  <a:extLst>
                    <a:ext uri="{A12FA001-AC4F-418D-AE19-62706E023703}">
                      <ahyp:hlinkClr xmlns:ahyp="http://schemas.microsoft.com/office/drawing/2018/hyperlinkcolor" val="tx"/>
                    </a:ext>
                  </a:extLst>
                </a:hlinkClick>
              </a:rPr>
              <a:t>怎么理解今年</a:t>
            </a:r>
            <a:r>
              <a:rPr lang="en-US" altLang="zh-CN" sz="1400">
                <a:ea typeface="宋体"/>
                <a:cs typeface="Calibri"/>
                <a:hlinkClick r:id="rId4">
                  <a:extLst>
                    <a:ext uri="{A12FA001-AC4F-418D-AE19-62706E023703}">
                      <ahyp:hlinkClr xmlns:ahyp="http://schemas.microsoft.com/office/drawing/2018/hyperlinkcolor" val="tx"/>
                    </a:ext>
                  </a:extLst>
                </a:hlinkClick>
              </a:rPr>
              <a:t>CV</a:t>
            </a:r>
            <a:r>
              <a:rPr lang="zh-CN" altLang="en-US" sz="1400">
                <a:ea typeface="宋体"/>
                <a:cs typeface="Calibri"/>
                <a:hlinkClick r:id="rId4">
                  <a:extLst>
                    <a:ext uri="{A12FA001-AC4F-418D-AE19-62706E023703}">
                      <ahyp:hlinkClr xmlns:ahyp="http://schemas.microsoft.com/office/drawing/2018/hyperlinkcolor" val="tx"/>
                    </a:ext>
                  </a:extLst>
                </a:hlinkClick>
              </a:rPr>
              <a:t>比较火的扩散模型（</a:t>
            </a:r>
            <a:r>
              <a:rPr lang="en-US" altLang="zh-CN" sz="1400">
                <a:ea typeface="宋体"/>
                <a:cs typeface="Calibri"/>
                <a:hlinkClick r:id="rId4">
                  <a:extLst>
                    <a:ext uri="{A12FA001-AC4F-418D-AE19-62706E023703}">
                      <ahyp:hlinkClr xmlns:ahyp="http://schemas.microsoft.com/office/drawing/2018/hyperlinkcolor" val="tx"/>
                    </a:ext>
                  </a:extLst>
                </a:hlinkClick>
              </a:rPr>
              <a:t>DDPM</a:t>
            </a:r>
            <a:r>
              <a:rPr lang="zh-CN" altLang="en-US" sz="1400">
                <a:ea typeface="宋体"/>
                <a:cs typeface="Calibri"/>
                <a:hlinkClick r:id="rId4">
                  <a:extLst>
                    <a:ext uri="{A12FA001-AC4F-418D-AE19-62706E023703}">
                      <ahyp:hlinkClr xmlns:ahyp="http://schemas.microsoft.com/office/drawing/2018/hyperlinkcolor" val="tx"/>
                    </a:ext>
                  </a:extLst>
                </a:hlinkClick>
              </a:rPr>
              <a:t>）？</a:t>
            </a:r>
            <a:endParaRPr lang="zh-CN" altLang="en-US" sz="1400">
              <a:ea typeface="宋体"/>
              <a:cs typeface="Calibri"/>
            </a:endParaRPr>
          </a:p>
          <a:p>
            <a:pPr algn="l"/>
            <a:endParaRPr lang="zh-CN" altLang="en-US">
              <a:ea typeface="宋体"/>
              <a:cs typeface="Calibri"/>
            </a:endParaRPr>
          </a:p>
        </p:txBody>
      </p:sp>
    </p:spTree>
    <p:extLst>
      <p:ext uri="{BB962C8B-B14F-4D97-AF65-F5344CB8AC3E}">
        <p14:creationId xmlns:p14="http://schemas.microsoft.com/office/powerpoint/2010/main" val="2872596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B475C2-05FC-94F8-7813-1A8122CA326C}"/>
              </a:ext>
            </a:extLst>
          </p:cNvPr>
          <p:cNvSpPr>
            <a:spLocks noGrp="1"/>
          </p:cNvSpPr>
          <p:nvPr>
            <p:ph type="title"/>
          </p:nvPr>
        </p:nvSpPr>
        <p:spPr>
          <a:xfrm>
            <a:off x="399300" y="-4457"/>
            <a:ext cx="10515600" cy="1325563"/>
          </a:xfrm>
        </p:spPr>
        <p:txBody>
          <a:bodyPr/>
          <a:lstStyle/>
          <a:p>
            <a:r>
              <a:rPr lang="en-US" altLang="zh-CN">
                <a:latin typeface="Times New Roman"/>
                <a:ea typeface="宋体"/>
                <a:cs typeface="Calibri Light"/>
              </a:rPr>
              <a:t>Sampling</a:t>
            </a:r>
            <a:endParaRPr lang="en-US" altLang="zh-CN">
              <a:solidFill>
                <a:srgbClr val="000000"/>
              </a:solidFill>
              <a:latin typeface="Times New Roman"/>
              <a:ea typeface="宋体"/>
              <a:cs typeface="Calibri Light"/>
            </a:endParaRPr>
          </a:p>
        </p:txBody>
      </p:sp>
      <p:pic>
        <p:nvPicPr>
          <p:cNvPr id="6" name="图片 6" descr="图片包含 图示&#10;&#10;已自动生成说明">
            <a:extLst>
              <a:ext uri="{FF2B5EF4-FFF2-40B4-BE49-F238E27FC236}">
                <a16:creationId xmlns:a16="http://schemas.microsoft.com/office/drawing/2014/main" id="{6F5F733A-2A01-86C9-ED0F-7CDF283B82A9}"/>
              </a:ext>
            </a:extLst>
          </p:cNvPr>
          <p:cNvPicPr>
            <a:picLocks noChangeAspect="1"/>
          </p:cNvPicPr>
          <p:nvPr/>
        </p:nvPicPr>
        <p:blipFill>
          <a:blip r:embed="rId3"/>
          <a:stretch>
            <a:fillRect/>
          </a:stretch>
        </p:blipFill>
        <p:spPr>
          <a:xfrm>
            <a:off x="2283619" y="1633538"/>
            <a:ext cx="7636669" cy="864394"/>
          </a:xfrm>
          <a:prstGeom prst="rect">
            <a:avLst/>
          </a:prstGeom>
        </p:spPr>
      </p:pic>
      <p:pic>
        <p:nvPicPr>
          <p:cNvPr id="7" name="图片 7" descr="文本&#10;&#10;已自动生成说明">
            <a:extLst>
              <a:ext uri="{FF2B5EF4-FFF2-40B4-BE49-F238E27FC236}">
                <a16:creationId xmlns:a16="http://schemas.microsoft.com/office/drawing/2014/main" id="{C75BF3FD-E818-A0D6-E4E3-AAF0257BCD06}"/>
              </a:ext>
            </a:extLst>
          </p:cNvPr>
          <p:cNvPicPr>
            <a:picLocks noChangeAspect="1"/>
          </p:cNvPicPr>
          <p:nvPr/>
        </p:nvPicPr>
        <p:blipFill>
          <a:blip r:embed="rId4"/>
          <a:stretch>
            <a:fillRect/>
          </a:stretch>
        </p:blipFill>
        <p:spPr>
          <a:xfrm>
            <a:off x="3057525" y="3088712"/>
            <a:ext cx="6088856" cy="1002045"/>
          </a:xfrm>
          <a:prstGeom prst="rect">
            <a:avLst/>
          </a:prstGeom>
        </p:spPr>
      </p:pic>
      <p:pic>
        <p:nvPicPr>
          <p:cNvPr id="8" name="图片 8">
            <a:extLst>
              <a:ext uri="{FF2B5EF4-FFF2-40B4-BE49-F238E27FC236}">
                <a16:creationId xmlns:a16="http://schemas.microsoft.com/office/drawing/2014/main" id="{4EBFA028-C56C-889A-4D90-06EF5E768A2D}"/>
              </a:ext>
            </a:extLst>
          </p:cNvPr>
          <p:cNvPicPr>
            <a:picLocks noChangeAspect="1"/>
          </p:cNvPicPr>
          <p:nvPr/>
        </p:nvPicPr>
        <p:blipFill>
          <a:blip r:embed="rId5"/>
          <a:stretch>
            <a:fillRect/>
          </a:stretch>
        </p:blipFill>
        <p:spPr>
          <a:xfrm>
            <a:off x="3009900" y="4568161"/>
            <a:ext cx="6184106" cy="1293553"/>
          </a:xfrm>
          <a:prstGeom prst="rect">
            <a:avLst/>
          </a:prstGeom>
        </p:spPr>
      </p:pic>
      <p:sp>
        <p:nvSpPr>
          <p:cNvPr id="9" name="箭头: 下 8">
            <a:extLst>
              <a:ext uri="{FF2B5EF4-FFF2-40B4-BE49-F238E27FC236}">
                <a16:creationId xmlns:a16="http://schemas.microsoft.com/office/drawing/2014/main" id="{986BCDDD-893D-2290-4147-503000A1E9EE}"/>
              </a:ext>
            </a:extLst>
          </p:cNvPr>
          <p:cNvSpPr/>
          <p:nvPr/>
        </p:nvSpPr>
        <p:spPr>
          <a:xfrm>
            <a:off x="5853684" y="2689765"/>
            <a:ext cx="250032" cy="5476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下 9">
            <a:extLst>
              <a:ext uri="{FF2B5EF4-FFF2-40B4-BE49-F238E27FC236}">
                <a16:creationId xmlns:a16="http://schemas.microsoft.com/office/drawing/2014/main" id="{946C20F1-1FAE-615B-46A4-DBFA47947FF3}"/>
              </a:ext>
            </a:extLst>
          </p:cNvPr>
          <p:cNvSpPr/>
          <p:nvPr/>
        </p:nvSpPr>
        <p:spPr>
          <a:xfrm>
            <a:off x="5853683" y="4297108"/>
            <a:ext cx="250032" cy="5476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6564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9EA201-E8B3-ED19-6E3E-504F7CD292AD}"/>
              </a:ext>
            </a:extLst>
          </p:cNvPr>
          <p:cNvSpPr>
            <a:spLocks noGrp="1"/>
          </p:cNvSpPr>
          <p:nvPr>
            <p:ph type="title"/>
          </p:nvPr>
        </p:nvSpPr>
        <p:spPr>
          <a:xfrm>
            <a:off x="414831" y="-4059"/>
            <a:ext cx="10515600" cy="1325563"/>
          </a:xfrm>
        </p:spPr>
        <p:txBody>
          <a:bodyPr/>
          <a:lstStyle/>
          <a:p>
            <a:r>
              <a:rPr lang="en-US" altLang="zh-CN">
                <a:latin typeface="Times New Roman"/>
                <a:ea typeface="宋体"/>
                <a:cs typeface="Calibri Light"/>
              </a:rPr>
              <a:t>Sampling</a:t>
            </a:r>
            <a:endParaRPr lang="zh-CN" altLang="en-US">
              <a:latin typeface="Times New Roman"/>
              <a:ea typeface="宋体"/>
              <a:cs typeface="Calibri Light"/>
            </a:endParaRPr>
          </a:p>
        </p:txBody>
      </p:sp>
      <p:pic>
        <p:nvPicPr>
          <p:cNvPr id="7" name="图片 6">
            <a:extLst>
              <a:ext uri="{FF2B5EF4-FFF2-40B4-BE49-F238E27FC236}">
                <a16:creationId xmlns:a16="http://schemas.microsoft.com/office/drawing/2014/main" id="{4B1A42C7-4F0D-B11E-15D6-27905E995D2A}"/>
              </a:ext>
            </a:extLst>
          </p:cNvPr>
          <p:cNvPicPr>
            <a:picLocks noChangeAspect="1"/>
          </p:cNvPicPr>
          <p:nvPr/>
        </p:nvPicPr>
        <p:blipFill rotWithShape="1">
          <a:blip r:embed="rId3"/>
          <a:srcRect l="-33" t="23661" r="-99"/>
          <a:stretch/>
        </p:blipFill>
        <p:spPr>
          <a:xfrm>
            <a:off x="895241" y="1911633"/>
            <a:ext cx="10529543" cy="1781186"/>
          </a:xfrm>
          <a:prstGeom prst="rect">
            <a:avLst/>
          </a:prstGeom>
        </p:spPr>
      </p:pic>
      <p:pic>
        <p:nvPicPr>
          <p:cNvPr id="8" name="图片 8">
            <a:extLst>
              <a:ext uri="{FF2B5EF4-FFF2-40B4-BE49-F238E27FC236}">
                <a16:creationId xmlns:a16="http://schemas.microsoft.com/office/drawing/2014/main" id="{1C161542-3084-82C0-0EE2-0637CBFFE4BA}"/>
              </a:ext>
            </a:extLst>
          </p:cNvPr>
          <p:cNvPicPr>
            <a:picLocks noChangeAspect="1"/>
          </p:cNvPicPr>
          <p:nvPr/>
        </p:nvPicPr>
        <p:blipFill>
          <a:blip r:embed="rId4"/>
          <a:stretch>
            <a:fillRect/>
          </a:stretch>
        </p:blipFill>
        <p:spPr>
          <a:xfrm>
            <a:off x="891186" y="3871238"/>
            <a:ext cx="5707857" cy="444602"/>
          </a:xfrm>
          <a:prstGeom prst="rect">
            <a:avLst/>
          </a:prstGeom>
        </p:spPr>
      </p:pic>
      <p:pic>
        <p:nvPicPr>
          <p:cNvPr id="9" name="图片 9" descr="图片包含 游戏机, 家具, 桌子, 凳子&#10;&#10;已自动生成说明">
            <a:extLst>
              <a:ext uri="{FF2B5EF4-FFF2-40B4-BE49-F238E27FC236}">
                <a16:creationId xmlns:a16="http://schemas.microsoft.com/office/drawing/2014/main" id="{C6194B99-2C93-EB95-C275-7A543AE9A5C1}"/>
              </a:ext>
            </a:extLst>
          </p:cNvPr>
          <p:cNvPicPr>
            <a:picLocks noChangeAspect="1"/>
          </p:cNvPicPr>
          <p:nvPr/>
        </p:nvPicPr>
        <p:blipFill>
          <a:blip r:embed="rId5"/>
          <a:stretch>
            <a:fillRect/>
          </a:stretch>
        </p:blipFill>
        <p:spPr>
          <a:xfrm>
            <a:off x="6372284" y="5317650"/>
            <a:ext cx="5183981" cy="720165"/>
          </a:xfrm>
          <a:prstGeom prst="rect">
            <a:avLst/>
          </a:prstGeom>
        </p:spPr>
      </p:pic>
      <p:sp>
        <p:nvSpPr>
          <p:cNvPr id="6" name="箭头: 右 5">
            <a:extLst>
              <a:ext uri="{FF2B5EF4-FFF2-40B4-BE49-F238E27FC236}">
                <a16:creationId xmlns:a16="http://schemas.microsoft.com/office/drawing/2014/main" id="{7C8970E6-7CDA-D75C-BC12-3A666355BFFB}"/>
              </a:ext>
            </a:extLst>
          </p:cNvPr>
          <p:cNvSpPr/>
          <p:nvPr/>
        </p:nvSpPr>
        <p:spPr>
          <a:xfrm>
            <a:off x="5768299" y="4701623"/>
            <a:ext cx="323589" cy="323589"/>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6A248D5-FB4F-2286-42EC-B97F98EC3850}"/>
              </a:ext>
            </a:extLst>
          </p:cNvPr>
          <p:cNvSpPr txBox="1"/>
          <p:nvPr/>
        </p:nvSpPr>
        <p:spPr>
          <a:xfrm>
            <a:off x="7811199" y="6278086"/>
            <a:ext cx="4312707"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400">
                <a:ea typeface="宋体"/>
                <a:cs typeface="Calibri"/>
              </a:rPr>
              <a:t>图源：</a:t>
            </a:r>
          </a:p>
          <a:p>
            <a:r>
              <a:rPr lang="zh-CN" altLang="en-US" sz="1400">
                <a:ea typeface="宋体"/>
                <a:cs typeface="Calibri"/>
                <a:hlinkClick r:id="rId6">
                  <a:extLst>
                    <a:ext uri="{A12FA001-AC4F-418D-AE19-62706E023703}">
                      <ahyp:hlinkClr xmlns:ahyp="http://schemas.microsoft.com/office/drawing/2018/hyperlinkcolor" val="tx"/>
                    </a:ext>
                  </a:extLst>
                </a:hlinkClick>
              </a:rPr>
              <a:t>怎么理解今年</a:t>
            </a:r>
            <a:r>
              <a:rPr lang="en-US" altLang="zh-CN" sz="1400">
                <a:ea typeface="宋体"/>
                <a:cs typeface="Calibri"/>
                <a:hlinkClick r:id="rId6">
                  <a:extLst>
                    <a:ext uri="{A12FA001-AC4F-418D-AE19-62706E023703}">
                      <ahyp:hlinkClr xmlns:ahyp="http://schemas.microsoft.com/office/drawing/2018/hyperlinkcolor" val="tx"/>
                    </a:ext>
                  </a:extLst>
                </a:hlinkClick>
              </a:rPr>
              <a:t>CV</a:t>
            </a:r>
            <a:r>
              <a:rPr lang="zh-CN" altLang="en-US" sz="1400">
                <a:ea typeface="宋体"/>
                <a:cs typeface="Calibri"/>
                <a:hlinkClick r:id="rId6">
                  <a:extLst>
                    <a:ext uri="{A12FA001-AC4F-418D-AE19-62706E023703}">
                      <ahyp:hlinkClr xmlns:ahyp="http://schemas.microsoft.com/office/drawing/2018/hyperlinkcolor" val="tx"/>
                    </a:ext>
                  </a:extLst>
                </a:hlinkClick>
              </a:rPr>
              <a:t>比较火的扩散模型（</a:t>
            </a:r>
            <a:r>
              <a:rPr lang="en-US" altLang="zh-CN" sz="1400">
                <a:ea typeface="宋体"/>
                <a:cs typeface="Calibri"/>
                <a:hlinkClick r:id="rId6">
                  <a:extLst>
                    <a:ext uri="{A12FA001-AC4F-418D-AE19-62706E023703}">
                      <ahyp:hlinkClr xmlns:ahyp="http://schemas.microsoft.com/office/drawing/2018/hyperlinkcolor" val="tx"/>
                    </a:ext>
                  </a:extLst>
                </a:hlinkClick>
              </a:rPr>
              <a:t>DDPM</a:t>
            </a:r>
            <a:r>
              <a:rPr lang="zh-CN" altLang="en-US" sz="1400">
                <a:ea typeface="宋体"/>
                <a:cs typeface="Calibri"/>
                <a:hlinkClick r:id="rId6">
                  <a:extLst>
                    <a:ext uri="{A12FA001-AC4F-418D-AE19-62706E023703}">
                      <ahyp:hlinkClr xmlns:ahyp="http://schemas.microsoft.com/office/drawing/2018/hyperlinkcolor" val="tx"/>
                    </a:ext>
                  </a:extLst>
                </a:hlinkClick>
              </a:rPr>
              <a:t>）？</a:t>
            </a:r>
            <a:endParaRPr lang="zh-CN" altLang="en-US" sz="1400">
              <a:ea typeface="宋体"/>
              <a:cs typeface="Calibri"/>
            </a:endParaRPr>
          </a:p>
          <a:p>
            <a:pPr algn="l"/>
            <a:endParaRPr lang="zh-CN" altLang="en-US">
              <a:ea typeface="宋体"/>
              <a:cs typeface="Calibri"/>
            </a:endParaRPr>
          </a:p>
        </p:txBody>
      </p:sp>
    </p:spTree>
    <p:extLst>
      <p:ext uri="{BB962C8B-B14F-4D97-AF65-F5344CB8AC3E}">
        <p14:creationId xmlns:p14="http://schemas.microsoft.com/office/powerpoint/2010/main" val="581920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4DA0FB-8A1A-529C-A8BC-9BA7754C19EA}"/>
              </a:ext>
            </a:extLst>
          </p:cNvPr>
          <p:cNvSpPr>
            <a:spLocks noGrp="1"/>
          </p:cNvSpPr>
          <p:nvPr>
            <p:ph type="title"/>
          </p:nvPr>
        </p:nvSpPr>
        <p:spPr>
          <a:xfrm>
            <a:off x="391054" y="5292"/>
            <a:ext cx="10515600" cy="1325563"/>
          </a:xfrm>
        </p:spPr>
        <p:txBody>
          <a:bodyPr/>
          <a:lstStyle/>
          <a:p>
            <a:r>
              <a:rPr lang="en-US">
                <a:latin typeface="Times New Roman"/>
                <a:ea typeface="宋体"/>
                <a:cs typeface="Calibri Light"/>
              </a:rPr>
              <a:t>Algorithms</a:t>
            </a:r>
            <a:endParaRPr lang="zh-CN" altLang="en-US">
              <a:latin typeface="Times New Roman"/>
              <a:cs typeface="Times New Roman"/>
            </a:endParaRPr>
          </a:p>
        </p:txBody>
      </p:sp>
      <p:pic>
        <p:nvPicPr>
          <p:cNvPr id="3" name="图片 3" descr="文本&#10;&#10;已自动生成说明">
            <a:extLst>
              <a:ext uri="{FF2B5EF4-FFF2-40B4-BE49-F238E27FC236}">
                <a16:creationId xmlns:a16="http://schemas.microsoft.com/office/drawing/2014/main" id="{4F7F9B3E-1736-E499-5C9F-5DFC78E2C1AB}"/>
              </a:ext>
            </a:extLst>
          </p:cNvPr>
          <p:cNvPicPr>
            <a:picLocks noChangeAspect="1"/>
          </p:cNvPicPr>
          <p:nvPr/>
        </p:nvPicPr>
        <p:blipFill>
          <a:blip r:embed="rId3"/>
          <a:stretch>
            <a:fillRect/>
          </a:stretch>
        </p:blipFill>
        <p:spPr>
          <a:xfrm>
            <a:off x="1733909" y="1614964"/>
            <a:ext cx="8724181" cy="4346941"/>
          </a:xfrm>
          <a:prstGeom prst="rect">
            <a:avLst/>
          </a:prstGeom>
        </p:spPr>
      </p:pic>
    </p:spTree>
    <p:extLst>
      <p:ext uri="{BB962C8B-B14F-4D97-AF65-F5344CB8AC3E}">
        <p14:creationId xmlns:p14="http://schemas.microsoft.com/office/powerpoint/2010/main" val="1603311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D0407FAE-5821-C99B-A586-77F756591061}"/>
              </a:ext>
            </a:extLst>
          </p:cNvPr>
          <p:cNvSpPr txBox="1">
            <a:spLocks/>
          </p:cNvSpPr>
          <p:nvPr/>
        </p:nvSpPr>
        <p:spPr>
          <a:xfrm>
            <a:off x="431875" y="52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Times New Roman"/>
                <a:ea typeface="宋体"/>
                <a:cs typeface="Calibri Light"/>
              </a:rPr>
              <a:t>Algorithms</a:t>
            </a:r>
            <a:endParaRPr lang="zh-CN" altLang="en-US">
              <a:latin typeface="Times New Roman"/>
              <a:cs typeface="Times New Roman"/>
            </a:endParaRPr>
          </a:p>
        </p:txBody>
      </p:sp>
      <p:pic>
        <p:nvPicPr>
          <p:cNvPr id="2" name="图片 2" descr="文本&#10;&#10;已自动生成说明">
            <a:extLst>
              <a:ext uri="{FF2B5EF4-FFF2-40B4-BE49-F238E27FC236}">
                <a16:creationId xmlns:a16="http://schemas.microsoft.com/office/drawing/2014/main" id="{3627DD7A-8D55-AE3E-DF29-BE2AC1D6971D}"/>
              </a:ext>
            </a:extLst>
          </p:cNvPr>
          <p:cNvPicPr>
            <a:picLocks noChangeAspect="1"/>
          </p:cNvPicPr>
          <p:nvPr/>
        </p:nvPicPr>
        <p:blipFill>
          <a:blip r:embed="rId3"/>
          <a:stretch>
            <a:fillRect/>
          </a:stretch>
        </p:blipFill>
        <p:spPr>
          <a:xfrm>
            <a:off x="1662023" y="1516982"/>
            <a:ext cx="8867953" cy="4442261"/>
          </a:xfrm>
          <a:prstGeom prst="rect">
            <a:avLst/>
          </a:prstGeom>
        </p:spPr>
      </p:pic>
    </p:spTree>
    <p:extLst>
      <p:ext uri="{BB962C8B-B14F-4D97-AF65-F5344CB8AC3E}">
        <p14:creationId xmlns:p14="http://schemas.microsoft.com/office/powerpoint/2010/main" val="2588772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F70111-0F4A-74DC-01A2-54A98B7F2586}"/>
              </a:ext>
            </a:extLst>
          </p:cNvPr>
          <p:cNvSpPr>
            <a:spLocks noGrp="1"/>
          </p:cNvSpPr>
          <p:nvPr>
            <p:ph type="title"/>
          </p:nvPr>
        </p:nvSpPr>
        <p:spPr>
          <a:xfrm>
            <a:off x="494852" y="4629"/>
            <a:ext cx="10515600" cy="1325563"/>
          </a:xfrm>
        </p:spPr>
        <p:txBody>
          <a:bodyPr/>
          <a:lstStyle/>
          <a:p>
            <a:r>
              <a:rPr lang="zh-CN" altLang="en-US">
                <a:latin typeface="Times New Roman"/>
                <a:ea typeface="宋体"/>
                <a:cs typeface="Calibri Light"/>
              </a:rPr>
              <a:t>Experiments</a:t>
            </a:r>
            <a:endParaRPr lang="zh-CN" altLang="en-US">
              <a:latin typeface="Times New Roman"/>
              <a:cs typeface="Times New Roman"/>
            </a:endParaRPr>
          </a:p>
        </p:txBody>
      </p:sp>
      <p:pic>
        <p:nvPicPr>
          <p:cNvPr id="5" name="图片 5" descr="表格&#10;&#10;已自动生成说明">
            <a:extLst>
              <a:ext uri="{FF2B5EF4-FFF2-40B4-BE49-F238E27FC236}">
                <a16:creationId xmlns:a16="http://schemas.microsoft.com/office/drawing/2014/main" id="{76ABF468-C08A-A33B-1170-16ED050AC673}"/>
              </a:ext>
            </a:extLst>
          </p:cNvPr>
          <p:cNvPicPr>
            <a:picLocks noGrp="1" noChangeAspect="1"/>
          </p:cNvPicPr>
          <p:nvPr>
            <p:ph idx="1"/>
          </p:nvPr>
        </p:nvPicPr>
        <p:blipFill>
          <a:blip r:embed="rId3"/>
          <a:stretch>
            <a:fillRect/>
          </a:stretch>
        </p:blipFill>
        <p:spPr>
          <a:xfrm>
            <a:off x="2412172" y="1004093"/>
            <a:ext cx="6689000" cy="5601494"/>
          </a:xfrm>
        </p:spPr>
      </p:pic>
      <p:sp>
        <p:nvSpPr>
          <p:cNvPr id="6" name="文本框 5">
            <a:extLst>
              <a:ext uri="{FF2B5EF4-FFF2-40B4-BE49-F238E27FC236}">
                <a16:creationId xmlns:a16="http://schemas.microsoft.com/office/drawing/2014/main" id="{8BC31B9D-1F8B-42E6-A3BE-3B0D5375669A}"/>
              </a:ext>
            </a:extLst>
          </p:cNvPr>
          <p:cNvSpPr txBox="1"/>
          <p:nvPr/>
        </p:nvSpPr>
        <p:spPr>
          <a:xfrm>
            <a:off x="9929812" y="3143249"/>
            <a:ext cx="192881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sz="2800">
                <a:latin typeface="Times New Roman"/>
                <a:ea typeface="宋体"/>
                <a:cs typeface="Calibri"/>
              </a:rPr>
              <a:t>IS</a:t>
            </a:r>
            <a:endParaRPr lang="zh-CN" altLang="en-US" sz="2800">
              <a:latin typeface="Times New Roman"/>
              <a:ea typeface="宋体" panose="02010600030101010101" pitchFamily="2" charset="-122"/>
              <a:cs typeface="Calibri"/>
            </a:endParaRPr>
          </a:p>
          <a:p>
            <a:r>
              <a:rPr lang="zh-CN" altLang="en-US" sz="2800">
                <a:latin typeface="Times New Roman"/>
                <a:ea typeface="宋体"/>
                <a:cs typeface="Calibri"/>
              </a:rPr>
              <a:t>FID</a:t>
            </a:r>
          </a:p>
        </p:txBody>
      </p:sp>
    </p:spTree>
    <p:extLst>
      <p:ext uri="{BB962C8B-B14F-4D97-AF65-F5344CB8AC3E}">
        <p14:creationId xmlns:p14="http://schemas.microsoft.com/office/powerpoint/2010/main" val="3067165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3B684-8B7D-8361-A0BB-CFD3C4DE4A8D}"/>
              </a:ext>
            </a:extLst>
          </p:cNvPr>
          <p:cNvSpPr>
            <a:spLocks noGrp="1"/>
          </p:cNvSpPr>
          <p:nvPr>
            <p:ph type="title"/>
          </p:nvPr>
        </p:nvSpPr>
        <p:spPr>
          <a:xfrm>
            <a:off x="329765" y="-4711"/>
            <a:ext cx="10515600" cy="1325563"/>
          </a:xfrm>
        </p:spPr>
        <p:txBody>
          <a:bodyPr/>
          <a:lstStyle/>
          <a:p>
            <a:r>
              <a:rPr lang="zh-CN">
                <a:latin typeface="Times New Roman"/>
                <a:cs typeface="Calibri Light"/>
              </a:rPr>
              <a:t>Experiments</a:t>
            </a:r>
            <a:endParaRPr lang="zh-CN">
              <a:latin typeface="Times New Roman"/>
              <a:cs typeface="Times New Roman"/>
            </a:endParaRPr>
          </a:p>
        </p:txBody>
      </p:sp>
      <p:sp>
        <p:nvSpPr>
          <p:cNvPr id="5" name="文本框 4">
            <a:extLst>
              <a:ext uri="{FF2B5EF4-FFF2-40B4-BE49-F238E27FC236}">
                <a16:creationId xmlns:a16="http://schemas.microsoft.com/office/drawing/2014/main" id="{B568408F-648E-E361-C5EA-3D523E77CA5D}"/>
              </a:ext>
            </a:extLst>
          </p:cNvPr>
          <p:cNvSpPr txBox="1"/>
          <p:nvPr/>
        </p:nvSpPr>
        <p:spPr>
          <a:xfrm>
            <a:off x="8433988" y="2739896"/>
            <a:ext cx="420084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zh-CN" altLang="en-US" sz="1200" dirty="0">
              <a:latin typeface="Times New Roman"/>
              <a:ea typeface="宋体"/>
              <a:cs typeface="Calibri" panose="020F0502020204030204"/>
            </a:endParaRPr>
          </a:p>
          <a:p>
            <a:pPr marL="342900" indent="-342900">
              <a:buFont typeface="Wingdings"/>
              <a:buChar char="Ø"/>
            </a:pPr>
            <a:endParaRPr lang="zh-CN" altLang="en-US" sz="1200" dirty="0">
              <a:latin typeface="Times New Roman"/>
              <a:ea typeface="宋体"/>
              <a:cs typeface="Calibri" panose="020F0502020204030204"/>
            </a:endParaRPr>
          </a:p>
          <a:p>
            <a:pPr marL="342900" indent="-342900" algn="l">
              <a:buFont typeface="Wingdings"/>
              <a:buChar char="Ø"/>
            </a:pPr>
            <a:r>
              <a:rPr lang="zh-CN" altLang="en-US" sz="1200">
                <a:latin typeface="Times New Roman"/>
                <a:ea typeface="宋体"/>
                <a:cs typeface="Calibri" panose="020F0502020204030204"/>
              </a:rPr>
              <a:t>预测噪声优于预测均值</a:t>
            </a:r>
            <a:endParaRPr lang="zh-CN" sz="1200">
              <a:latin typeface="Times New Roman"/>
              <a:ea typeface="宋体"/>
              <a:cs typeface="Calibri"/>
            </a:endParaRPr>
          </a:p>
          <a:p>
            <a:endParaRPr lang="zh-CN" altLang="en-US" sz="1200" dirty="0">
              <a:latin typeface="Times New Roman"/>
              <a:ea typeface="宋体"/>
              <a:cs typeface="Calibri" panose="020F0502020204030204"/>
            </a:endParaRPr>
          </a:p>
          <a:p>
            <a:pPr marL="342900" indent="-342900">
              <a:buFont typeface="Wingdings"/>
              <a:buChar char="Ø"/>
            </a:pPr>
            <a:r>
              <a:rPr lang="zh-CN" altLang="en-US" sz="1200">
                <a:latin typeface="Times New Roman"/>
                <a:ea typeface="宋体"/>
                <a:cs typeface="Calibri" panose="020F0502020204030204"/>
              </a:rPr>
              <a:t>固定方差优于神经网络学习方差</a:t>
            </a:r>
          </a:p>
          <a:p>
            <a:endParaRPr lang="zh-CN" altLang="en-US" sz="1200" dirty="0">
              <a:latin typeface="Times New Roman"/>
              <a:ea typeface="宋体"/>
              <a:cs typeface="Calibri" panose="020F0502020204030204"/>
            </a:endParaRPr>
          </a:p>
          <a:p>
            <a:pPr marL="342900" indent="-342900">
              <a:buFont typeface="Wingdings"/>
              <a:buChar char="Ø"/>
            </a:pPr>
            <a:r>
              <a:rPr lang="zh-CN" altLang="en-US" sz="1200">
                <a:latin typeface="Times New Roman"/>
                <a:ea typeface="宋体"/>
                <a:cs typeface="Calibri" panose="020F0502020204030204"/>
              </a:rPr>
              <a:t>采用简化版的Lsimple优于原始Lvlb</a:t>
            </a:r>
          </a:p>
        </p:txBody>
      </p:sp>
      <p:pic>
        <p:nvPicPr>
          <p:cNvPr id="7" name="图片 7" descr="表格&#10;&#10;已自动生成说明">
            <a:extLst>
              <a:ext uri="{FF2B5EF4-FFF2-40B4-BE49-F238E27FC236}">
                <a16:creationId xmlns:a16="http://schemas.microsoft.com/office/drawing/2014/main" id="{169AC4BD-86FF-3086-3795-ABED1A20BCAF}"/>
              </a:ext>
            </a:extLst>
          </p:cNvPr>
          <p:cNvPicPr>
            <a:picLocks noGrp="1" noChangeAspect="1"/>
          </p:cNvPicPr>
          <p:nvPr>
            <p:ph idx="1"/>
          </p:nvPr>
        </p:nvPicPr>
        <p:blipFill>
          <a:blip r:embed="rId2"/>
          <a:stretch>
            <a:fillRect/>
          </a:stretch>
        </p:blipFill>
        <p:spPr>
          <a:xfrm>
            <a:off x="1349705" y="980119"/>
            <a:ext cx="6204505" cy="5781392"/>
          </a:xfrm>
        </p:spPr>
      </p:pic>
    </p:spTree>
    <p:extLst>
      <p:ext uri="{BB962C8B-B14F-4D97-AF65-F5344CB8AC3E}">
        <p14:creationId xmlns:p14="http://schemas.microsoft.com/office/powerpoint/2010/main" val="1848671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5B77B6-68C2-DD7E-D8FB-7AB83C16E483}"/>
              </a:ext>
            </a:extLst>
          </p:cNvPr>
          <p:cNvSpPr>
            <a:spLocks noGrp="1"/>
          </p:cNvSpPr>
          <p:nvPr>
            <p:ph type="title"/>
          </p:nvPr>
        </p:nvSpPr>
        <p:spPr>
          <a:xfrm>
            <a:off x="470807" y="-2268"/>
            <a:ext cx="10515600" cy="1325563"/>
          </a:xfrm>
        </p:spPr>
        <p:txBody>
          <a:bodyPr/>
          <a:lstStyle/>
          <a:p>
            <a:r>
              <a:rPr lang="zh-CN" altLang="en-US">
                <a:latin typeface="Times New Roman"/>
                <a:ea typeface="宋体"/>
                <a:cs typeface="Calibri Light"/>
              </a:rPr>
              <a:t>Conclusion</a:t>
            </a:r>
            <a:endParaRPr lang="zh-CN" altLang="en-US">
              <a:latin typeface="Times New Roman"/>
              <a:cs typeface="Times New Roman"/>
            </a:endParaRPr>
          </a:p>
        </p:txBody>
      </p:sp>
      <p:sp>
        <p:nvSpPr>
          <p:cNvPr id="3" name="内容占位符 2">
            <a:extLst>
              <a:ext uri="{FF2B5EF4-FFF2-40B4-BE49-F238E27FC236}">
                <a16:creationId xmlns:a16="http://schemas.microsoft.com/office/drawing/2014/main" id="{8FA5153F-75C6-3365-027D-ABFB0826DD61}"/>
              </a:ext>
            </a:extLst>
          </p:cNvPr>
          <p:cNvSpPr>
            <a:spLocks noGrp="1"/>
          </p:cNvSpPr>
          <p:nvPr>
            <p:ph idx="1"/>
          </p:nvPr>
        </p:nvSpPr>
        <p:spPr>
          <a:xfrm>
            <a:off x="838200" y="1621518"/>
            <a:ext cx="10515600" cy="4351338"/>
          </a:xfrm>
        </p:spPr>
        <p:txBody>
          <a:bodyPr vert="horz" lIns="91440" tIns="45720" rIns="91440" bIns="45720" rtlCol="0" anchor="t">
            <a:normAutofit/>
          </a:bodyPr>
          <a:lstStyle/>
          <a:p>
            <a:r>
              <a:rPr lang="zh-CN" altLang="en-US" b="1">
                <a:ea typeface="宋体"/>
                <a:cs typeface="Calibri"/>
              </a:rPr>
              <a:t>优点：</a:t>
            </a:r>
            <a:r>
              <a:rPr lang="zh-CN" altLang="en-US">
                <a:ea typeface="宋体"/>
                <a:cs typeface="Calibri"/>
              </a:rPr>
              <a:t>探索了一种全新的生成方式，利用较少的推理步骤就能使模型生成质量很高</a:t>
            </a:r>
          </a:p>
          <a:p>
            <a:pPr marL="0" indent="0">
              <a:buNone/>
            </a:pPr>
            <a:endParaRPr lang="zh-CN" altLang="en-US" dirty="0">
              <a:ea typeface="宋体"/>
              <a:cs typeface="Calibri"/>
            </a:endParaRPr>
          </a:p>
          <a:p>
            <a:r>
              <a:rPr lang="zh-CN" altLang="en-US" b="1">
                <a:ea typeface="宋体"/>
                <a:cs typeface="Calibri"/>
              </a:rPr>
              <a:t>缺点：</a:t>
            </a:r>
            <a:r>
              <a:rPr lang="zh-CN" altLang="en-US">
                <a:ea typeface="宋体"/>
                <a:cs typeface="Calibri"/>
              </a:rPr>
              <a:t>模型采样速度慢、部分做法缺乏逻辑理论依据</a:t>
            </a:r>
          </a:p>
          <a:p>
            <a:pPr marL="0" indent="0">
              <a:buNone/>
            </a:pPr>
            <a:endParaRPr lang="zh-CN" altLang="en-US" dirty="0">
              <a:ea typeface="宋体"/>
              <a:cs typeface="Calibri"/>
            </a:endParaRPr>
          </a:p>
          <a:p>
            <a:r>
              <a:rPr lang="zh-CN" altLang="en-US" b="1">
                <a:ea typeface="宋体"/>
                <a:cs typeface="Calibri"/>
              </a:rPr>
              <a:t>启发：</a:t>
            </a:r>
            <a:r>
              <a:rPr lang="zh-CN" altLang="en-US">
                <a:ea typeface="宋体"/>
                <a:cs typeface="Calibri"/>
              </a:rPr>
              <a:t>可将扩散模型（连续）应用于文本生成（离散）领域</a:t>
            </a:r>
          </a:p>
          <a:p>
            <a:pPr marL="0" indent="0">
              <a:buNone/>
            </a:pPr>
            <a:endParaRPr lang="zh-CN" altLang="en-US" dirty="0">
              <a:ea typeface="宋体"/>
              <a:cs typeface="Calibri"/>
            </a:endParaRPr>
          </a:p>
          <a:p>
            <a:r>
              <a:rPr lang="zh-CN" altLang="en-US" b="1">
                <a:ea typeface="宋体"/>
                <a:cs typeface="Calibri"/>
              </a:rPr>
              <a:t>挑战：</a:t>
            </a:r>
            <a:r>
              <a:rPr lang="zh-CN" altLang="en-US">
                <a:ea typeface="宋体"/>
                <a:cs typeface="Calibri"/>
              </a:rPr>
              <a:t>原DDPM定义在连续的状态空间（图像、声波），而对于文本这样的离散数据如何变通利用扩散模型实现生成成为问题</a:t>
            </a:r>
            <a:endParaRPr lang="zh-CN"/>
          </a:p>
        </p:txBody>
      </p:sp>
    </p:spTree>
    <p:extLst>
      <p:ext uri="{BB962C8B-B14F-4D97-AF65-F5344CB8AC3E}">
        <p14:creationId xmlns:p14="http://schemas.microsoft.com/office/powerpoint/2010/main" val="1959536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30113" y="407626"/>
            <a:ext cx="2516950" cy="825762"/>
          </a:xfrm>
        </p:spPr>
        <p:txBody>
          <a:bodyPr>
            <a:normAutofit/>
          </a:bodyPr>
          <a:lstStyle/>
          <a:p>
            <a:r>
              <a:rPr lang="en-US" altLang="zh-CN" sz="4400" b="1" err="1">
                <a:latin typeface="Times New Roman"/>
                <a:ea typeface="宋体"/>
                <a:cs typeface="Calibri Light" panose="020F0302020204030204"/>
              </a:rPr>
              <a:t>模型改进</a:t>
            </a:r>
            <a:endParaRPr lang="zh-CN" sz="4400" b="1">
              <a:latin typeface="Times New Roman"/>
              <a:ea typeface="宋体"/>
              <a:cs typeface="Calibri Light" panose="020F0302020204030204"/>
            </a:endParaRPr>
          </a:p>
        </p:txBody>
      </p:sp>
      <p:sp>
        <p:nvSpPr>
          <p:cNvPr id="3" name="副标题 2"/>
          <p:cNvSpPr>
            <a:spLocks noGrp="1"/>
          </p:cNvSpPr>
          <p:nvPr>
            <p:ph type="subTitle" idx="1"/>
          </p:nvPr>
        </p:nvSpPr>
        <p:spPr>
          <a:xfrm>
            <a:off x="3689776" y="2760660"/>
            <a:ext cx="4928784" cy="2793187"/>
          </a:xfrm>
        </p:spPr>
        <p:txBody>
          <a:bodyPr vert="horz" lIns="91440" tIns="45720" rIns="91440" bIns="45720" rtlCol="0" anchor="t">
            <a:normAutofit/>
          </a:bodyPr>
          <a:lstStyle/>
          <a:p>
            <a:pPr marL="285750" indent="-285750" algn="l">
              <a:buChar char="•"/>
            </a:pPr>
            <a:r>
              <a:rPr lang="zh-CN" sz="2800">
                <a:latin typeface="Times New Roman"/>
                <a:ea typeface="宋体"/>
                <a:cs typeface="Calibri"/>
              </a:rPr>
              <a:t>DD</a:t>
            </a:r>
            <a:r>
              <a:rPr lang="en-US" altLang="zh-CN" sz="2800" dirty="0">
                <a:latin typeface="Times New Roman"/>
                <a:ea typeface="宋体"/>
                <a:cs typeface="Calibri"/>
              </a:rPr>
              <a:t>IM——</a:t>
            </a:r>
            <a:r>
              <a:rPr lang="en-US" altLang="zh-CN" sz="2800" dirty="0" err="1">
                <a:latin typeface="Times New Roman"/>
                <a:ea typeface="宋体"/>
                <a:cs typeface="Calibri"/>
              </a:rPr>
              <a:t>加速采样</a:t>
            </a:r>
            <a:endParaRPr lang="zh-CN" sz="2800" dirty="0" err="1">
              <a:latin typeface="Times New Roman"/>
              <a:ea typeface="+mn-lt"/>
              <a:cs typeface="+mn-lt"/>
            </a:endParaRPr>
          </a:p>
          <a:p>
            <a:pPr marL="285750" indent="-285750" algn="l">
              <a:buChar char="•"/>
            </a:pPr>
            <a:r>
              <a:rPr lang="zh-CN" sz="2800">
                <a:latin typeface="Times New Roman"/>
                <a:ea typeface="宋体"/>
                <a:cs typeface="Calibri"/>
              </a:rPr>
              <a:t>IDDPM</a:t>
            </a:r>
            <a:r>
              <a:rPr lang="en-US" altLang="zh-CN" sz="2800" dirty="0">
                <a:latin typeface="Times New Roman"/>
                <a:ea typeface="宋体"/>
                <a:cs typeface="Calibri"/>
              </a:rPr>
              <a:t>——</a:t>
            </a:r>
            <a:r>
              <a:rPr lang="en-US" altLang="zh-CN" sz="2800" dirty="0" err="1">
                <a:latin typeface="Times New Roman"/>
                <a:ea typeface="宋体"/>
                <a:cs typeface="Calibri"/>
              </a:rPr>
              <a:t>多角度</a:t>
            </a:r>
            <a:r>
              <a:rPr lang="zh-CN" altLang="en-US" sz="2800">
                <a:latin typeface="Times New Roman"/>
                <a:ea typeface="宋体"/>
                <a:cs typeface="Calibri"/>
              </a:rPr>
              <a:t>优化模型</a:t>
            </a:r>
          </a:p>
          <a:p>
            <a:pPr marL="285750" indent="-285750" algn="l">
              <a:buChar char="•"/>
            </a:pPr>
            <a:r>
              <a:rPr lang="zh-CN" altLang="en-US" sz="2800" dirty="0">
                <a:latin typeface="Times New Roman"/>
                <a:ea typeface="宋体"/>
                <a:cs typeface="Calibri"/>
              </a:rPr>
              <a:t>...</a:t>
            </a:r>
          </a:p>
        </p:txBody>
      </p:sp>
      <p:sp>
        <p:nvSpPr>
          <p:cNvPr id="4" name="文本框 3">
            <a:extLst>
              <a:ext uri="{FF2B5EF4-FFF2-40B4-BE49-F238E27FC236}">
                <a16:creationId xmlns:a16="http://schemas.microsoft.com/office/drawing/2014/main" id="{A1E3D95F-B27F-4D80-1A44-3B8750E43DE1}"/>
              </a:ext>
            </a:extLst>
          </p:cNvPr>
          <p:cNvSpPr txBox="1"/>
          <p:nvPr/>
        </p:nvSpPr>
        <p:spPr>
          <a:xfrm>
            <a:off x="8100252" y="6409765"/>
            <a:ext cx="42406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dirty="0">
                <a:ea typeface="宋体"/>
                <a:cs typeface="Calibri"/>
                <a:hlinkClick r:id="rId3"/>
              </a:rPr>
              <a:t>https://zhuanlan.zhihu.com/p/562226867</a:t>
            </a:r>
            <a:endParaRPr lang="zh-CN" altLang="en-US" dirty="0">
              <a:ea typeface="宋体"/>
              <a:cs typeface="Calibri"/>
            </a:endParaRPr>
          </a:p>
        </p:txBody>
      </p:sp>
    </p:spTree>
    <p:extLst>
      <p:ext uri="{BB962C8B-B14F-4D97-AF65-F5344CB8AC3E}">
        <p14:creationId xmlns:p14="http://schemas.microsoft.com/office/powerpoint/2010/main" val="3463295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6508A7AE-F20F-7AB0-D3E2-9D97573DCDE0}"/>
              </a:ext>
            </a:extLst>
          </p:cNvPr>
          <p:cNvSpPr>
            <a:spLocks noGrp="1"/>
          </p:cNvSpPr>
          <p:nvPr>
            <p:ph type="title"/>
          </p:nvPr>
        </p:nvSpPr>
        <p:spPr>
          <a:xfrm>
            <a:off x="327156" y="5146"/>
            <a:ext cx="10515600" cy="1325563"/>
          </a:xfrm>
        </p:spPr>
        <p:txBody>
          <a:bodyPr/>
          <a:lstStyle/>
          <a:p>
            <a:r>
              <a:rPr lang="zh-CN" altLang="en-US">
                <a:latin typeface="Times New Roman"/>
                <a:ea typeface="宋体"/>
                <a:cs typeface="Calibri Light"/>
              </a:rPr>
              <a:t>Background</a:t>
            </a:r>
          </a:p>
        </p:txBody>
      </p:sp>
      <p:pic>
        <p:nvPicPr>
          <p:cNvPr id="2" name="图片 2">
            <a:extLst>
              <a:ext uri="{FF2B5EF4-FFF2-40B4-BE49-F238E27FC236}">
                <a16:creationId xmlns:a16="http://schemas.microsoft.com/office/drawing/2014/main" id="{8C477779-FC87-870B-CC46-375F82FA8581}"/>
              </a:ext>
            </a:extLst>
          </p:cNvPr>
          <p:cNvPicPr>
            <a:picLocks noChangeAspect="1"/>
          </p:cNvPicPr>
          <p:nvPr/>
        </p:nvPicPr>
        <p:blipFill>
          <a:blip r:embed="rId3"/>
          <a:stretch>
            <a:fillRect/>
          </a:stretch>
        </p:blipFill>
        <p:spPr>
          <a:xfrm>
            <a:off x="1878106" y="975508"/>
            <a:ext cx="8435788" cy="5392037"/>
          </a:xfrm>
          <a:prstGeom prst="rect">
            <a:avLst/>
          </a:prstGeom>
        </p:spPr>
      </p:pic>
      <p:sp>
        <p:nvSpPr>
          <p:cNvPr id="3" name="文本框 2">
            <a:extLst>
              <a:ext uri="{FF2B5EF4-FFF2-40B4-BE49-F238E27FC236}">
                <a16:creationId xmlns:a16="http://schemas.microsoft.com/office/drawing/2014/main" id="{03A027FD-3FA0-65EF-B67E-774E1C0A83F5}"/>
              </a:ext>
            </a:extLst>
          </p:cNvPr>
          <p:cNvSpPr txBox="1"/>
          <p:nvPr/>
        </p:nvSpPr>
        <p:spPr>
          <a:xfrm>
            <a:off x="6966858" y="6483803"/>
            <a:ext cx="53884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dirty="0">
                <a:ea typeface="宋体"/>
                <a:cs typeface="Calibri"/>
                <a:hlinkClick r:id="rId4"/>
              </a:rPr>
              <a:t>生成扩散模型漫谈（一）：DDPM = 拆楼 + 建楼</a:t>
            </a:r>
            <a:endParaRPr lang="zh-CN" altLang="en-US"/>
          </a:p>
        </p:txBody>
      </p:sp>
    </p:spTree>
    <p:extLst>
      <p:ext uri="{BB962C8B-B14F-4D97-AF65-F5344CB8AC3E}">
        <p14:creationId xmlns:p14="http://schemas.microsoft.com/office/powerpoint/2010/main" val="2654957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56" y="-817"/>
            <a:ext cx="6204858" cy="1013279"/>
          </a:xfrm>
        </p:spPr>
        <p:txBody>
          <a:bodyPr>
            <a:normAutofit/>
          </a:bodyPr>
          <a:lstStyle/>
          <a:p>
            <a:r>
              <a:rPr lang="en-US" altLang="zh-CN" sz="4400" b="1" dirty="0" err="1">
                <a:latin typeface="Times New Roman"/>
                <a:ea typeface="宋体"/>
                <a:cs typeface="Calibri Light" panose="020F0302020204030204"/>
              </a:rPr>
              <a:t>text_generation应用</a:t>
            </a:r>
            <a:endParaRPr lang="en-US" altLang="zh-CN" sz="4400" b="1" dirty="0">
              <a:latin typeface="Times New Roman"/>
              <a:ea typeface="宋体"/>
              <a:cs typeface="Calibri Light" panose="020F0302020204030204"/>
            </a:endParaRPr>
          </a:p>
        </p:txBody>
      </p:sp>
      <p:sp>
        <p:nvSpPr>
          <p:cNvPr id="3" name="副标题 2"/>
          <p:cNvSpPr>
            <a:spLocks noGrp="1"/>
          </p:cNvSpPr>
          <p:nvPr>
            <p:ph type="subTitle" idx="1"/>
          </p:nvPr>
        </p:nvSpPr>
        <p:spPr>
          <a:xfrm>
            <a:off x="4131086" y="2345364"/>
            <a:ext cx="4967432" cy="2940194"/>
          </a:xfrm>
        </p:spPr>
        <p:txBody>
          <a:bodyPr vert="horz" lIns="91440" tIns="45720" rIns="91440" bIns="45720" rtlCol="0" anchor="t">
            <a:normAutofit/>
          </a:bodyPr>
          <a:lstStyle/>
          <a:p>
            <a:pPr marL="285750" indent="-285750" algn="l">
              <a:buChar char="•"/>
            </a:pPr>
            <a:endParaRPr lang="zh-CN" sz="2800" dirty="0">
              <a:latin typeface="Times New Roman"/>
              <a:ea typeface="宋体"/>
              <a:cs typeface="+mn-lt"/>
            </a:endParaRPr>
          </a:p>
          <a:p>
            <a:pPr marL="285750" indent="-285750" algn="l">
              <a:buChar char="•"/>
            </a:pPr>
            <a:r>
              <a:rPr lang="zh-CN" altLang="en-US" sz="2800">
                <a:latin typeface="Times New Roman"/>
                <a:ea typeface="宋体"/>
                <a:cs typeface="+mn-lt"/>
              </a:rPr>
              <a:t>D3PM</a:t>
            </a:r>
          </a:p>
          <a:p>
            <a:pPr marL="285750" indent="-285750" algn="l">
              <a:buChar char="•"/>
            </a:pPr>
            <a:r>
              <a:rPr lang="zh-CN" altLang="en-US" sz="2800">
                <a:latin typeface="Times New Roman"/>
                <a:ea typeface="宋体"/>
                <a:cs typeface="+mn-lt"/>
              </a:rPr>
              <a:t>Diffusion-LM</a:t>
            </a:r>
          </a:p>
          <a:p>
            <a:pPr marL="285750" indent="-285750" algn="l">
              <a:buChar char="•"/>
            </a:pPr>
            <a:r>
              <a:rPr lang="en-US" altLang="zh-CN" sz="2800" dirty="0" err="1">
                <a:latin typeface="Times New Roman"/>
                <a:ea typeface="宋体"/>
                <a:cs typeface="Calibri"/>
              </a:rPr>
              <a:t>Diffusion+VAE</a:t>
            </a:r>
            <a:endParaRPr lang="en-US" altLang="zh-CN" sz="2800">
              <a:latin typeface="Times New Roman"/>
              <a:ea typeface="宋体"/>
              <a:cs typeface="Calibri"/>
            </a:endParaRPr>
          </a:p>
          <a:p>
            <a:pPr marL="285750" indent="-285750" algn="l">
              <a:buChar char="•"/>
            </a:pPr>
            <a:r>
              <a:rPr lang="en-US" altLang="zh-CN" sz="2800" dirty="0">
                <a:latin typeface="Times New Roman"/>
                <a:ea typeface="宋体"/>
                <a:cs typeface="Calibri"/>
              </a:rPr>
              <a:t>...</a:t>
            </a:r>
          </a:p>
        </p:txBody>
      </p:sp>
      <p:sp>
        <p:nvSpPr>
          <p:cNvPr id="4" name="文本框 3">
            <a:extLst>
              <a:ext uri="{FF2B5EF4-FFF2-40B4-BE49-F238E27FC236}">
                <a16:creationId xmlns:a16="http://schemas.microsoft.com/office/drawing/2014/main" id="{60C0CAED-C8B2-5A93-B913-D1C1DFBF6DA0}"/>
              </a:ext>
            </a:extLst>
          </p:cNvPr>
          <p:cNvSpPr txBox="1"/>
          <p:nvPr/>
        </p:nvSpPr>
        <p:spPr>
          <a:xfrm>
            <a:off x="8090647" y="6398559"/>
            <a:ext cx="443192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dirty="0">
                <a:ea typeface="宋体"/>
                <a:cs typeface="Calibri"/>
                <a:hlinkClick r:id="rId3"/>
              </a:rPr>
              <a:t>https://zhuanlan.zhihu.com/p/561233665</a:t>
            </a:r>
            <a:endParaRPr lang="zh-CN" altLang="en-US"/>
          </a:p>
        </p:txBody>
      </p:sp>
    </p:spTree>
    <p:extLst>
      <p:ext uri="{BB962C8B-B14F-4D97-AF65-F5344CB8AC3E}">
        <p14:creationId xmlns:p14="http://schemas.microsoft.com/office/powerpoint/2010/main" val="3212550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DC2AAD3-EABD-9E54-B2D2-A753362E7D67}"/>
              </a:ext>
            </a:extLst>
          </p:cNvPr>
          <p:cNvSpPr txBox="1">
            <a:spLocks/>
          </p:cNvSpPr>
          <p:nvPr/>
        </p:nvSpPr>
        <p:spPr>
          <a:xfrm>
            <a:off x="324401" y="-340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a:latin typeface="Times New Roman"/>
                <a:ea typeface="宋体"/>
                <a:cs typeface="Calibri Light"/>
              </a:rPr>
              <a:t>D3PM</a:t>
            </a:r>
            <a:endParaRPr lang="zh-CN" altLang="en-US">
              <a:latin typeface="Times New Roman"/>
              <a:ea typeface="宋体"/>
              <a:cs typeface="Calibri Light"/>
            </a:endParaRPr>
          </a:p>
        </p:txBody>
      </p:sp>
      <p:pic>
        <p:nvPicPr>
          <p:cNvPr id="6" name="图片 6" descr="图片包含 文本&#10;&#10;已自动生成说明">
            <a:extLst>
              <a:ext uri="{FF2B5EF4-FFF2-40B4-BE49-F238E27FC236}">
                <a16:creationId xmlns:a16="http://schemas.microsoft.com/office/drawing/2014/main" id="{B25B2EBC-19B1-35AE-0910-15B90A0D2731}"/>
              </a:ext>
            </a:extLst>
          </p:cNvPr>
          <p:cNvPicPr>
            <a:picLocks noChangeAspect="1"/>
          </p:cNvPicPr>
          <p:nvPr/>
        </p:nvPicPr>
        <p:blipFill>
          <a:blip r:embed="rId2"/>
          <a:stretch>
            <a:fillRect/>
          </a:stretch>
        </p:blipFill>
        <p:spPr>
          <a:xfrm>
            <a:off x="799578" y="1590689"/>
            <a:ext cx="10853801" cy="3676622"/>
          </a:xfrm>
          <a:prstGeom prst="rect">
            <a:avLst/>
          </a:prstGeom>
        </p:spPr>
      </p:pic>
    </p:spTree>
    <p:extLst>
      <p:ext uri="{BB962C8B-B14F-4D97-AF65-F5344CB8AC3E}">
        <p14:creationId xmlns:p14="http://schemas.microsoft.com/office/powerpoint/2010/main" val="1094130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7FDD0-7542-4972-E0A6-C83EDBE77B80}"/>
              </a:ext>
            </a:extLst>
          </p:cNvPr>
          <p:cNvSpPr>
            <a:spLocks noGrp="1"/>
          </p:cNvSpPr>
          <p:nvPr>
            <p:ph type="title"/>
          </p:nvPr>
        </p:nvSpPr>
        <p:spPr>
          <a:xfrm>
            <a:off x="324401" y="-3407"/>
            <a:ext cx="10515600" cy="1325563"/>
          </a:xfrm>
        </p:spPr>
        <p:txBody>
          <a:bodyPr>
            <a:normAutofit/>
          </a:bodyPr>
          <a:lstStyle/>
          <a:p>
            <a:r>
              <a:rPr lang="en-US" altLang="zh-CN">
                <a:latin typeface="Times New Roman"/>
                <a:ea typeface="宋体"/>
                <a:cs typeface="Calibri Light"/>
              </a:rPr>
              <a:t>D3PM</a:t>
            </a:r>
            <a:endParaRPr lang="zh-CN" altLang="en-US">
              <a:latin typeface="Times New Roman"/>
              <a:ea typeface="宋体"/>
              <a:cs typeface="Calibri Light"/>
            </a:endParaRPr>
          </a:p>
        </p:txBody>
      </p:sp>
      <p:sp>
        <p:nvSpPr>
          <p:cNvPr id="3" name="内容占位符 2">
            <a:extLst>
              <a:ext uri="{FF2B5EF4-FFF2-40B4-BE49-F238E27FC236}">
                <a16:creationId xmlns:a16="http://schemas.microsoft.com/office/drawing/2014/main" id="{FD8FB62C-25A8-F6AE-CAA8-3B6154121789}"/>
              </a:ext>
            </a:extLst>
          </p:cNvPr>
          <p:cNvSpPr>
            <a:spLocks noGrp="1"/>
          </p:cNvSpPr>
          <p:nvPr>
            <p:ph idx="1"/>
          </p:nvPr>
        </p:nvSpPr>
        <p:spPr>
          <a:xfrm>
            <a:off x="1031012" y="1528874"/>
            <a:ext cx="10515600" cy="4351338"/>
          </a:xfrm>
        </p:spPr>
        <p:txBody>
          <a:bodyPr vert="horz" lIns="91440" tIns="45720" rIns="91440" bIns="45720" rtlCol="0" anchor="t">
            <a:normAutofit/>
          </a:bodyPr>
          <a:lstStyle/>
          <a:p>
            <a:pPr marL="0" indent="0">
              <a:buNone/>
            </a:pPr>
            <a:endParaRPr lang="zh-CN" altLang="en-US" b="1" dirty="0">
              <a:latin typeface="Times New Roman"/>
              <a:ea typeface="宋体"/>
              <a:cs typeface="+mn-lt"/>
            </a:endParaRPr>
          </a:p>
          <a:p>
            <a:r>
              <a:rPr lang="zh-CN" altLang="en-US" b="1">
                <a:latin typeface="Times New Roman"/>
                <a:ea typeface="宋体"/>
                <a:cs typeface="Calibri" panose="020F0502020204030204"/>
              </a:rPr>
              <a:t>创新：泛化了扩散过程里的扩散方式（变高斯噪声为转移矩阵）</a:t>
            </a:r>
          </a:p>
          <a:p>
            <a:pPr marL="0" indent="0">
              <a:buNone/>
            </a:pPr>
            <a:endParaRPr lang="zh-CN" dirty="0">
              <a:latin typeface="Times New Roman"/>
              <a:ea typeface="宋体"/>
              <a:cs typeface="Calibri" panose="020F0502020204030204"/>
            </a:endParaRPr>
          </a:p>
          <a:p>
            <a:r>
              <a:rPr lang="zh-CN" altLang="en-US" b="1">
                <a:latin typeface="Times New Roman"/>
                <a:ea typeface="宋体"/>
                <a:cs typeface="Calibri" panose="020F0502020204030204"/>
              </a:rPr>
              <a:t>方法：</a:t>
            </a:r>
            <a:r>
              <a:rPr lang="zh-CN" altLang="en-US" b="1">
                <a:latin typeface="Times New Roman"/>
                <a:ea typeface="宋体"/>
                <a:cs typeface="+mn-lt"/>
              </a:rPr>
              <a:t>每个词都有一定概率被MASK（corrupt）或保持不变</a:t>
            </a:r>
            <a:endParaRPr lang="zh-CN" altLang="en-US" b="1">
              <a:latin typeface="Times New Roman"/>
              <a:ea typeface="宋体"/>
              <a:cs typeface="Calibri" panose="020F0502020204030204"/>
            </a:endParaRPr>
          </a:p>
          <a:p>
            <a:pPr marL="0" indent="0">
              <a:buNone/>
            </a:pPr>
            <a:endParaRPr lang="zh-CN" altLang="en-US" dirty="0">
              <a:latin typeface="Times New Roman"/>
              <a:ea typeface="宋体"/>
              <a:cs typeface="Calibri" panose="020F0502020204030204"/>
            </a:endParaRPr>
          </a:p>
          <a:p>
            <a:r>
              <a:rPr lang="zh-CN" altLang="en-US" b="1">
                <a:latin typeface="Times New Roman"/>
                <a:ea typeface="宋体"/>
                <a:cs typeface="Calibri" panose="020F0502020204030204"/>
              </a:rPr>
              <a:t>特征：</a:t>
            </a:r>
            <a:r>
              <a:rPr lang="zh-CN" altLang="en-US" b="1">
                <a:latin typeface="Times New Roman"/>
                <a:ea typeface="宋体"/>
                <a:cs typeface="+mn-lt"/>
              </a:rPr>
              <a:t>探索了离散状态空间的扩散模型用于文本生成</a:t>
            </a:r>
            <a:endParaRPr lang="zh-CN">
              <a:latin typeface="Times New Roman"/>
              <a:ea typeface="宋体"/>
              <a:cs typeface="Calibri" panose="020F0502020204030204"/>
            </a:endParaRPr>
          </a:p>
        </p:txBody>
      </p:sp>
    </p:spTree>
    <p:extLst>
      <p:ext uri="{BB962C8B-B14F-4D97-AF65-F5344CB8AC3E}">
        <p14:creationId xmlns:p14="http://schemas.microsoft.com/office/powerpoint/2010/main" val="3875024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1C6A080-0FD6-0C6E-8BFD-D41D1DE3DB6A}"/>
              </a:ext>
            </a:extLst>
          </p:cNvPr>
          <p:cNvSpPr txBox="1">
            <a:spLocks/>
          </p:cNvSpPr>
          <p:nvPr/>
        </p:nvSpPr>
        <p:spPr>
          <a:xfrm>
            <a:off x="337159" y="-2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atin typeface="Times New Roman"/>
                <a:cs typeface="Calibri Light"/>
              </a:rPr>
              <a:t>Diffusion-LM</a:t>
            </a:r>
            <a:endParaRPr lang="zh-CN">
              <a:latin typeface="Times New Roman"/>
              <a:ea typeface="+mj-lt"/>
              <a:cs typeface="+mj-lt"/>
            </a:endParaRPr>
          </a:p>
        </p:txBody>
      </p:sp>
      <p:pic>
        <p:nvPicPr>
          <p:cNvPr id="6" name="图片 6" descr="图片包含 表格&#10;&#10;已自动生成说明">
            <a:extLst>
              <a:ext uri="{FF2B5EF4-FFF2-40B4-BE49-F238E27FC236}">
                <a16:creationId xmlns:a16="http://schemas.microsoft.com/office/drawing/2014/main" id="{9B51E4AF-CFAF-E8B6-E502-F00FFC60A638}"/>
              </a:ext>
            </a:extLst>
          </p:cNvPr>
          <p:cNvPicPr>
            <a:picLocks noChangeAspect="1"/>
          </p:cNvPicPr>
          <p:nvPr/>
        </p:nvPicPr>
        <p:blipFill>
          <a:blip r:embed="rId2"/>
          <a:stretch>
            <a:fillRect/>
          </a:stretch>
        </p:blipFill>
        <p:spPr>
          <a:xfrm>
            <a:off x="1012074" y="1531212"/>
            <a:ext cx="10373637" cy="4474069"/>
          </a:xfrm>
          <a:prstGeom prst="rect">
            <a:avLst/>
          </a:prstGeom>
        </p:spPr>
      </p:pic>
    </p:spTree>
    <p:extLst>
      <p:ext uri="{BB962C8B-B14F-4D97-AF65-F5344CB8AC3E}">
        <p14:creationId xmlns:p14="http://schemas.microsoft.com/office/powerpoint/2010/main" val="3019487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016791-E7C6-F0EE-3378-36D862266439}"/>
              </a:ext>
            </a:extLst>
          </p:cNvPr>
          <p:cNvSpPr>
            <a:spLocks noGrp="1"/>
          </p:cNvSpPr>
          <p:nvPr>
            <p:ph type="title"/>
          </p:nvPr>
        </p:nvSpPr>
        <p:spPr>
          <a:xfrm>
            <a:off x="337159" y="-217"/>
            <a:ext cx="10515600" cy="1325563"/>
          </a:xfrm>
        </p:spPr>
        <p:txBody>
          <a:bodyPr/>
          <a:lstStyle/>
          <a:p>
            <a:r>
              <a:rPr lang="zh-CN">
                <a:latin typeface="Times New Roman"/>
                <a:cs typeface="Calibri Light"/>
              </a:rPr>
              <a:t>Diffusion-LM</a:t>
            </a:r>
            <a:endParaRPr lang="zh-CN">
              <a:latin typeface="Times New Roman"/>
              <a:ea typeface="+mj-lt"/>
              <a:cs typeface="+mj-lt"/>
            </a:endParaRPr>
          </a:p>
        </p:txBody>
      </p:sp>
      <p:sp>
        <p:nvSpPr>
          <p:cNvPr id="5" name="内容占位符 4">
            <a:extLst>
              <a:ext uri="{FF2B5EF4-FFF2-40B4-BE49-F238E27FC236}">
                <a16:creationId xmlns:a16="http://schemas.microsoft.com/office/drawing/2014/main" id="{3A6C09D9-F2BC-2FC0-6EF2-4E4547A8A9CA}"/>
              </a:ext>
            </a:extLst>
          </p:cNvPr>
          <p:cNvSpPr>
            <a:spLocks noGrp="1"/>
          </p:cNvSpPr>
          <p:nvPr>
            <p:ph idx="1"/>
          </p:nvPr>
        </p:nvSpPr>
        <p:spPr>
          <a:xfrm>
            <a:off x="702129" y="1376589"/>
            <a:ext cx="11073492" cy="4759552"/>
          </a:xfrm>
        </p:spPr>
        <p:txBody>
          <a:bodyPr vert="horz" lIns="91440" tIns="45720" rIns="91440" bIns="45720" rtlCol="0" anchor="t">
            <a:normAutofit fontScale="92500" lnSpcReduction="10000"/>
          </a:bodyPr>
          <a:lstStyle/>
          <a:p>
            <a:r>
              <a:rPr lang="en-US" altLang="zh-CN" b="1" dirty="0">
                <a:latin typeface="Times New Roman"/>
                <a:ea typeface="+mn-lt"/>
                <a:cs typeface="+mn-lt"/>
              </a:rPr>
              <a:t>I</a:t>
            </a:r>
            <a:r>
              <a:rPr lang="zh-CN" b="1">
                <a:latin typeface="Times New Roman"/>
                <a:ea typeface="+mn-lt"/>
                <a:cs typeface="+mn-lt"/>
              </a:rPr>
              <a:t>nnovation</a:t>
            </a:r>
            <a:r>
              <a:rPr lang="zh-CN" altLang="en-US" b="1">
                <a:latin typeface="Times New Roman"/>
                <a:ea typeface="宋体"/>
                <a:cs typeface="Calibri"/>
              </a:rPr>
              <a:t>：</a:t>
            </a:r>
            <a:r>
              <a:rPr lang="zh-CN" altLang="en-US">
                <a:latin typeface="Times New Roman"/>
                <a:ea typeface="宋体"/>
                <a:cs typeface="Calibri"/>
              </a:rPr>
              <a:t>an embedding step，a sequence of discrete words——&gt;a sequence of word vectors</a:t>
            </a:r>
            <a:endParaRPr lang="zh-CN" altLang="en-US">
              <a:latin typeface="Times New Roman"/>
              <a:ea typeface="宋体" panose="02010600030101010101" pitchFamily="2" charset="-122"/>
              <a:cs typeface="Calibri"/>
            </a:endParaRPr>
          </a:p>
          <a:p>
            <a:pPr marL="0" indent="0">
              <a:buNone/>
            </a:pPr>
            <a:endParaRPr lang="zh-CN" altLang="en-US" dirty="0">
              <a:latin typeface="Times New Roman"/>
              <a:ea typeface="宋体"/>
              <a:cs typeface="Calibri"/>
            </a:endParaRPr>
          </a:p>
          <a:p>
            <a:r>
              <a:rPr lang="zh-CN" altLang="en-US" b="1">
                <a:latin typeface="Times New Roman"/>
                <a:ea typeface="宋体"/>
                <a:cs typeface="Calibri"/>
              </a:rPr>
              <a:t>Modification：</a:t>
            </a:r>
            <a:endParaRPr lang="zh-CN" altLang="en-US" b="1">
              <a:latin typeface="Times New Roman"/>
              <a:ea typeface="+mn-lt"/>
              <a:cs typeface="+mn-lt"/>
            </a:endParaRPr>
          </a:p>
          <a:p>
            <a:pPr marL="0" indent="0">
              <a:buNone/>
            </a:pPr>
            <a:r>
              <a:rPr lang="zh-CN" altLang="en-US">
                <a:latin typeface="Times New Roman"/>
                <a:ea typeface="+mn-lt"/>
                <a:cs typeface="+mn-lt"/>
              </a:rPr>
              <a:t>            1. add </a:t>
            </a:r>
            <a:r>
              <a:rPr lang="zh-CN">
                <a:latin typeface="Times New Roman"/>
                <a:ea typeface="+mn-lt"/>
                <a:cs typeface="+mn-lt"/>
              </a:rPr>
              <a:t>an embedding step</a:t>
            </a:r>
            <a:r>
              <a:rPr lang="zh-CN" altLang="en-US">
                <a:latin typeface="Times New Roman"/>
                <a:ea typeface="+mn-lt"/>
                <a:cs typeface="+mn-lt"/>
              </a:rPr>
              <a:t> </a:t>
            </a:r>
            <a:r>
              <a:rPr lang="en-US" altLang="zh-CN" dirty="0">
                <a:latin typeface="Times New Roman"/>
                <a:ea typeface="+mn-lt"/>
                <a:cs typeface="+mn-lt"/>
              </a:rPr>
              <a:t>and</a:t>
            </a:r>
            <a:r>
              <a:rPr lang="zh-CN" altLang="en-US">
                <a:latin typeface="Times New Roman"/>
                <a:ea typeface="+mn-lt"/>
                <a:cs typeface="+mn-lt"/>
              </a:rPr>
              <a:t> </a:t>
            </a:r>
            <a:r>
              <a:rPr lang="zh-CN">
                <a:latin typeface="Times New Roman"/>
                <a:ea typeface="+mn-lt"/>
                <a:cs typeface="+mn-lt"/>
              </a:rPr>
              <a:t>a rounding step</a:t>
            </a:r>
            <a:endParaRPr lang="zh-CN" altLang="en-US">
              <a:latin typeface="Times New Roman"/>
              <a:ea typeface="+mn-lt"/>
              <a:cs typeface="+mn-lt"/>
            </a:endParaRPr>
          </a:p>
          <a:p>
            <a:pPr marL="0" indent="0">
              <a:buNone/>
            </a:pPr>
            <a:r>
              <a:rPr lang="zh-CN" altLang="en-US">
                <a:latin typeface="Times New Roman"/>
                <a:ea typeface="+mn-lt"/>
                <a:cs typeface="+mn-lt"/>
              </a:rPr>
              <a:t>            2. </a:t>
            </a:r>
            <a:r>
              <a:rPr lang="zh-CN">
                <a:latin typeface="Times New Roman"/>
                <a:ea typeface="+mn-lt"/>
                <a:cs typeface="+mn-lt"/>
              </a:rPr>
              <a:t>design a training</a:t>
            </a:r>
            <a:r>
              <a:rPr lang="zh-CN" altLang="en-US">
                <a:latin typeface="Times New Roman"/>
                <a:ea typeface="+mn-lt"/>
                <a:cs typeface="+mn-lt"/>
              </a:rPr>
              <a:t> </a:t>
            </a:r>
            <a:r>
              <a:rPr lang="zh-CN">
                <a:latin typeface="Times New Roman"/>
                <a:ea typeface="+mn-lt"/>
                <a:cs typeface="+mn-lt"/>
              </a:rPr>
              <a:t>objective to learn the embedding</a:t>
            </a:r>
          </a:p>
          <a:p>
            <a:pPr marL="0" indent="0">
              <a:buNone/>
            </a:pPr>
            <a:r>
              <a:rPr lang="zh-CN" altLang="en-US">
                <a:latin typeface="Times New Roman"/>
                <a:ea typeface="宋体"/>
                <a:cs typeface="Calibri"/>
              </a:rPr>
              <a:t>            3. c</a:t>
            </a:r>
            <a:r>
              <a:rPr lang="en-US" altLang="zh-CN" dirty="0">
                <a:latin typeface="Times New Roman"/>
                <a:ea typeface="+mn-lt"/>
                <a:cs typeface="+mn-lt"/>
              </a:rPr>
              <a:t>lamp</a:t>
            </a:r>
            <a:r>
              <a:rPr lang="zh-CN" dirty="0">
                <a:latin typeface="Times New Roman"/>
                <a:ea typeface="+mn-lt"/>
                <a:cs typeface="+mn-lt"/>
              </a:rPr>
              <a:t> </a:t>
            </a:r>
            <a:r>
              <a:rPr lang="en-US" altLang="zh-CN" dirty="0">
                <a:latin typeface="Times New Roman"/>
                <a:ea typeface="+mn-lt"/>
                <a:cs typeface="+mn-lt"/>
              </a:rPr>
              <a:t>Trick</a:t>
            </a:r>
            <a:r>
              <a:rPr lang="zh-CN" altLang="en-US" dirty="0">
                <a:latin typeface="Times New Roman"/>
                <a:ea typeface="+mn-lt"/>
                <a:cs typeface="+mn-lt"/>
              </a:rPr>
              <a:t> </a:t>
            </a:r>
            <a:r>
              <a:rPr lang="en-US" altLang="zh-CN" dirty="0">
                <a:latin typeface="Times New Roman"/>
                <a:ea typeface="+mn-lt"/>
                <a:cs typeface="+mn-lt"/>
              </a:rPr>
              <a:t>to</a:t>
            </a:r>
            <a:r>
              <a:rPr lang="zh-CN" altLang="en-US">
                <a:latin typeface="Times New Roman"/>
                <a:ea typeface="+mn-lt"/>
                <a:cs typeface="+mn-lt"/>
              </a:rPr>
              <a:t> </a:t>
            </a:r>
            <a:r>
              <a:rPr lang="zh-CN">
                <a:latin typeface="Times New Roman"/>
                <a:ea typeface="+mn-lt"/>
                <a:cs typeface="+mn-lt"/>
              </a:rPr>
              <a:t>improve rounding</a:t>
            </a:r>
            <a:endParaRPr lang="zh-CN" altLang="en-US">
              <a:latin typeface="Times New Roman"/>
              <a:ea typeface="宋体"/>
              <a:cs typeface="+mn-lt"/>
            </a:endParaRPr>
          </a:p>
          <a:p>
            <a:pPr marL="0" indent="0">
              <a:buNone/>
            </a:pPr>
            <a:r>
              <a:rPr lang="zh-CN" dirty="0">
                <a:latin typeface="Times New Roman"/>
                <a:ea typeface="宋体"/>
                <a:cs typeface="Calibri"/>
              </a:rPr>
              <a:t>         </a:t>
            </a:r>
            <a:r>
              <a:rPr lang="zh-CN" altLang="en-US" dirty="0">
                <a:latin typeface="Times New Roman"/>
                <a:ea typeface="宋体"/>
                <a:cs typeface="Calibri"/>
              </a:rPr>
              <a:t>   </a:t>
            </a:r>
            <a:r>
              <a:rPr lang="en-US" altLang="zh-CN" dirty="0">
                <a:latin typeface="Times New Roman"/>
                <a:ea typeface="宋体"/>
                <a:cs typeface="Calibri"/>
              </a:rPr>
              <a:t>4.</a:t>
            </a:r>
            <a:r>
              <a:rPr lang="zh-CN" altLang="en-US">
                <a:latin typeface="Times New Roman"/>
                <a:ea typeface="宋体"/>
                <a:cs typeface="Calibri"/>
              </a:rPr>
              <a:t> </a:t>
            </a:r>
            <a:r>
              <a:rPr lang="zh-CN">
                <a:latin typeface="Times New Roman"/>
                <a:ea typeface="+mn-lt"/>
                <a:cs typeface="+mn-lt"/>
              </a:rPr>
              <a:t>iteratively performs gradient updates on the continuous</a:t>
            </a:r>
            <a:r>
              <a:rPr lang="zh-CN" altLang="en-US">
                <a:latin typeface="Times New Roman"/>
                <a:ea typeface="+mn-lt"/>
                <a:cs typeface="+mn-lt"/>
              </a:rPr>
              <a:t> </a:t>
            </a:r>
            <a:endParaRPr lang="zh-CN" altLang="en-US">
              <a:latin typeface="Times New Roman"/>
              <a:ea typeface="宋体"/>
              <a:cs typeface="+mn-lt"/>
            </a:endParaRPr>
          </a:p>
          <a:p>
            <a:pPr marL="0" indent="0">
              <a:buNone/>
            </a:pPr>
            <a:r>
              <a:rPr lang="zh-CN">
                <a:latin typeface="Times New Roman"/>
                <a:ea typeface="+mn-lt"/>
                <a:cs typeface="+mn-lt"/>
              </a:rPr>
              <a:t>           </a:t>
            </a:r>
            <a:r>
              <a:rPr lang="zh-CN" altLang="en-US">
                <a:latin typeface="Times New Roman"/>
                <a:ea typeface="+mn-lt"/>
                <a:cs typeface="+mn-lt"/>
              </a:rPr>
              <a:t> </a:t>
            </a:r>
            <a:r>
              <a:rPr lang="zh-CN">
                <a:latin typeface="Times New Roman"/>
                <a:ea typeface="+mn-lt"/>
                <a:cs typeface="+mn-lt"/>
              </a:rPr>
              <a:t>latent</a:t>
            </a:r>
            <a:r>
              <a:rPr lang="zh-CN" altLang="en-US">
                <a:latin typeface="Times New Roman"/>
                <a:ea typeface="+mn-lt"/>
                <a:cs typeface="+mn-lt"/>
              </a:rPr>
              <a:t> </a:t>
            </a:r>
            <a:r>
              <a:rPr lang="zh-CN">
                <a:latin typeface="Times New Roman"/>
                <a:ea typeface="+mn-lt"/>
                <a:cs typeface="+mn-lt"/>
              </a:rPr>
              <a:t>variables of Diffusion-LM to balance</a:t>
            </a:r>
            <a:r>
              <a:rPr lang="zh-CN" altLang="en-US">
                <a:latin typeface="Times New Roman"/>
                <a:ea typeface="+mn-lt"/>
                <a:cs typeface="+mn-lt"/>
              </a:rPr>
              <a:t> </a:t>
            </a:r>
            <a:r>
              <a:rPr lang="zh-CN">
                <a:latin typeface="Times New Roman"/>
                <a:ea typeface="+mn-lt"/>
                <a:cs typeface="+mn-lt"/>
              </a:rPr>
              <a:t>fluency and control</a:t>
            </a:r>
            <a:endParaRPr lang="zh-CN" altLang="en-US">
              <a:latin typeface="Times New Roman"/>
              <a:ea typeface="宋体"/>
              <a:cs typeface="+mn-lt"/>
            </a:endParaRPr>
          </a:p>
          <a:p>
            <a:pPr marL="0" indent="0">
              <a:buNone/>
            </a:pPr>
            <a:r>
              <a:rPr lang="zh-CN" altLang="en-US">
                <a:latin typeface="Times New Roman"/>
                <a:ea typeface="+mn-lt"/>
                <a:cs typeface="+mn-lt"/>
              </a:rPr>
              <a:t>            </a:t>
            </a:r>
            <a:r>
              <a:rPr lang="zh-CN">
                <a:latin typeface="Times New Roman"/>
                <a:ea typeface="+mn-lt"/>
                <a:cs typeface="+mn-lt"/>
              </a:rPr>
              <a:t>satisfaction</a:t>
            </a:r>
            <a:r>
              <a:rPr lang="zh-CN" altLang="en-US">
                <a:latin typeface="Times New Roman"/>
                <a:ea typeface="+mn-lt"/>
                <a:cs typeface="+mn-lt"/>
              </a:rPr>
              <a:t> </a:t>
            </a:r>
          </a:p>
          <a:p>
            <a:r>
              <a:rPr lang="zh-CN" altLang="en-US" b="1">
                <a:latin typeface="Times New Roman"/>
                <a:ea typeface="宋体"/>
                <a:cs typeface="Calibri"/>
              </a:rPr>
              <a:t>Feature：</a:t>
            </a:r>
            <a:r>
              <a:rPr lang="zh-CN">
                <a:latin typeface="Times New Roman"/>
                <a:ea typeface="+mn-lt"/>
                <a:cs typeface="+mn-lt"/>
              </a:rPr>
              <a:t>focus on continuous diffusion models</a:t>
            </a:r>
            <a:r>
              <a:rPr lang="zh-CN" altLang="en-US">
                <a:latin typeface="Times New Roman"/>
                <a:ea typeface="+mn-lt"/>
                <a:cs typeface="+mn-lt"/>
              </a:rPr>
              <a:t> </a:t>
            </a:r>
            <a:r>
              <a:rPr lang="zh-CN">
                <a:latin typeface="Times New Roman"/>
                <a:ea typeface="+mn-lt"/>
                <a:cs typeface="+mn-lt"/>
              </a:rPr>
              <a:t>for text</a:t>
            </a:r>
            <a:endParaRPr lang="zh-CN" altLang="en-US">
              <a:latin typeface="Times New Roman"/>
              <a:ea typeface="+mn-lt"/>
              <a:cs typeface="+mn-lt"/>
            </a:endParaRPr>
          </a:p>
        </p:txBody>
      </p:sp>
    </p:spTree>
    <p:extLst>
      <p:ext uri="{BB962C8B-B14F-4D97-AF65-F5344CB8AC3E}">
        <p14:creationId xmlns:p14="http://schemas.microsoft.com/office/powerpoint/2010/main" val="2617587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7FDD0-7542-4972-E0A6-C83EDBE77B80}"/>
              </a:ext>
            </a:extLst>
          </p:cNvPr>
          <p:cNvSpPr>
            <a:spLocks noGrp="1"/>
          </p:cNvSpPr>
          <p:nvPr>
            <p:ph type="title"/>
          </p:nvPr>
        </p:nvSpPr>
        <p:spPr>
          <a:xfrm>
            <a:off x="326721" y="-217"/>
            <a:ext cx="10515600" cy="1325563"/>
          </a:xfrm>
        </p:spPr>
        <p:txBody>
          <a:bodyPr/>
          <a:lstStyle/>
          <a:p>
            <a:r>
              <a:rPr lang="en-US" altLang="zh-CN" err="1">
                <a:latin typeface="Times New Roman"/>
                <a:ea typeface="宋体"/>
                <a:cs typeface="Calibri Light"/>
              </a:rPr>
              <a:t>Diffusion+VAE</a:t>
            </a:r>
            <a:endParaRPr lang="en-US" altLang="zh-CN">
              <a:latin typeface="Times New Roman"/>
              <a:ea typeface="宋体"/>
              <a:cs typeface="Calibri Light"/>
            </a:endParaRPr>
          </a:p>
        </p:txBody>
      </p:sp>
      <p:pic>
        <p:nvPicPr>
          <p:cNvPr id="6" name="图片 6" descr="文本, 信件&#10;&#10;已自动生成说明">
            <a:extLst>
              <a:ext uri="{FF2B5EF4-FFF2-40B4-BE49-F238E27FC236}">
                <a16:creationId xmlns:a16="http://schemas.microsoft.com/office/drawing/2014/main" id="{9B7B48D9-C83B-E641-BB0C-293262EFB409}"/>
              </a:ext>
            </a:extLst>
          </p:cNvPr>
          <p:cNvPicPr>
            <a:picLocks noChangeAspect="1"/>
          </p:cNvPicPr>
          <p:nvPr/>
        </p:nvPicPr>
        <p:blipFill>
          <a:blip r:embed="rId2"/>
          <a:stretch>
            <a:fillRect/>
          </a:stretch>
        </p:blipFill>
        <p:spPr>
          <a:xfrm>
            <a:off x="528181" y="1976890"/>
            <a:ext cx="11281775" cy="3217372"/>
          </a:xfrm>
          <a:prstGeom prst="rect">
            <a:avLst/>
          </a:prstGeom>
        </p:spPr>
      </p:pic>
    </p:spTree>
    <p:extLst>
      <p:ext uri="{BB962C8B-B14F-4D97-AF65-F5344CB8AC3E}">
        <p14:creationId xmlns:p14="http://schemas.microsoft.com/office/powerpoint/2010/main" val="100203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7FDD0-7542-4972-E0A6-C83EDBE77B80}"/>
              </a:ext>
            </a:extLst>
          </p:cNvPr>
          <p:cNvSpPr>
            <a:spLocks noGrp="1"/>
          </p:cNvSpPr>
          <p:nvPr>
            <p:ph type="title"/>
          </p:nvPr>
        </p:nvSpPr>
        <p:spPr>
          <a:xfrm>
            <a:off x="326721" y="-217"/>
            <a:ext cx="10515600" cy="1325563"/>
          </a:xfrm>
        </p:spPr>
        <p:txBody>
          <a:bodyPr/>
          <a:lstStyle/>
          <a:p>
            <a:r>
              <a:rPr lang="en-US" altLang="zh-CN" err="1">
                <a:latin typeface="Times New Roman"/>
                <a:ea typeface="宋体"/>
                <a:cs typeface="Calibri Light"/>
              </a:rPr>
              <a:t>Diffusion+VAE</a:t>
            </a:r>
            <a:endParaRPr lang="en-US" altLang="zh-CN">
              <a:latin typeface="Times New Roman"/>
              <a:ea typeface="宋体"/>
              <a:cs typeface="Calibri Light"/>
            </a:endParaRPr>
          </a:p>
        </p:txBody>
      </p:sp>
      <p:sp>
        <p:nvSpPr>
          <p:cNvPr id="3" name="内容占位符 2">
            <a:extLst>
              <a:ext uri="{FF2B5EF4-FFF2-40B4-BE49-F238E27FC236}">
                <a16:creationId xmlns:a16="http://schemas.microsoft.com/office/drawing/2014/main" id="{FD8FB62C-25A8-F6AE-CAA8-3B6154121789}"/>
              </a:ext>
            </a:extLst>
          </p:cNvPr>
          <p:cNvSpPr>
            <a:spLocks noGrp="1"/>
          </p:cNvSpPr>
          <p:nvPr>
            <p:ph idx="1"/>
          </p:nvPr>
        </p:nvSpPr>
        <p:spPr>
          <a:xfrm>
            <a:off x="932705" y="970798"/>
            <a:ext cx="10515600" cy="4351338"/>
          </a:xfrm>
        </p:spPr>
        <p:txBody>
          <a:bodyPr vert="horz" lIns="91440" tIns="45720" rIns="91440" bIns="45720" rtlCol="0" anchor="t">
            <a:noAutofit/>
          </a:bodyPr>
          <a:lstStyle/>
          <a:p>
            <a:pPr marL="0" indent="0">
              <a:buNone/>
            </a:pPr>
            <a:endParaRPr lang="en-US" altLang="zh-CN" sz="2400" b="1">
              <a:latin typeface="Times New Roman"/>
              <a:ea typeface="+mn-lt"/>
              <a:cs typeface="+mn-lt"/>
            </a:endParaRPr>
          </a:p>
          <a:p>
            <a:pPr marL="342900" indent="-342900"/>
            <a:r>
              <a:rPr lang="zh-CN" altLang="en-US" sz="2400" b="1">
                <a:latin typeface="Times New Roman"/>
                <a:ea typeface="+mn-lt"/>
                <a:cs typeface="+mn-lt"/>
              </a:rPr>
              <a:t>主要思路：</a:t>
            </a:r>
            <a:r>
              <a:rPr lang="zh-CN" altLang="en-US" sz="2400">
                <a:latin typeface="Times New Roman"/>
                <a:ea typeface="+mn-lt"/>
                <a:cs typeface="+mn-lt"/>
              </a:rPr>
              <a:t>在</a:t>
            </a:r>
            <a:r>
              <a:rPr lang="en-US" altLang="zh-CN" sz="2400" dirty="0">
                <a:latin typeface="Times New Roman"/>
                <a:ea typeface="+mn-lt"/>
                <a:cs typeface="+mn-lt"/>
              </a:rPr>
              <a:t>VAE</a:t>
            </a:r>
            <a:r>
              <a:rPr lang="zh-CN" altLang="en-US" sz="2400">
                <a:latin typeface="Times New Roman"/>
                <a:ea typeface="+mn-lt"/>
                <a:cs typeface="+mn-lt"/>
              </a:rPr>
              <a:t>里的潜在空间上做扩散，使得扩散过程仅仅在一个低维的连续空间上负责文本性质的控制。潜在向量具有相应的性质后，再将潜在向量交由解码器去生成文本。</a:t>
            </a:r>
            <a:endParaRPr lang="en-US" altLang="zh-CN" sz="2400">
              <a:latin typeface="Times New Roman"/>
              <a:ea typeface="+mn-lt"/>
              <a:cs typeface="+mn-lt"/>
            </a:endParaRPr>
          </a:p>
          <a:p>
            <a:pPr marL="0" indent="0">
              <a:buNone/>
            </a:pPr>
            <a:endParaRPr lang="zh-CN" altLang="en-US" sz="2400">
              <a:latin typeface="Times New Roman"/>
              <a:ea typeface="+mn-lt"/>
              <a:cs typeface="+mn-lt"/>
            </a:endParaRPr>
          </a:p>
          <a:p>
            <a:pPr marL="0" indent="0">
              <a:buNone/>
            </a:pPr>
            <a:endParaRPr lang="zh-CN" altLang="en-US" sz="2400" dirty="0">
              <a:latin typeface="Times New Roman"/>
              <a:ea typeface="宋体"/>
              <a:cs typeface="Calibri" panose="020F0502020204030204"/>
            </a:endParaRPr>
          </a:p>
          <a:p>
            <a:endParaRPr lang="en-US" altLang="zh-CN" sz="2400" b="1">
              <a:latin typeface="Times New Roman"/>
              <a:ea typeface="宋体"/>
              <a:cs typeface="Calibri"/>
            </a:endParaRPr>
          </a:p>
        </p:txBody>
      </p:sp>
      <p:pic>
        <p:nvPicPr>
          <p:cNvPr id="4" name="图片 4" descr="图示&#10;&#10;已自动生成说明">
            <a:extLst>
              <a:ext uri="{FF2B5EF4-FFF2-40B4-BE49-F238E27FC236}">
                <a16:creationId xmlns:a16="http://schemas.microsoft.com/office/drawing/2014/main" id="{8033BC6E-207D-AE16-4A51-C572586C9F2F}"/>
              </a:ext>
            </a:extLst>
          </p:cNvPr>
          <p:cNvPicPr>
            <a:picLocks noChangeAspect="1"/>
          </p:cNvPicPr>
          <p:nvPr/>
        </p:nvPicPr>
        <p:blipFill>
          <a:blip r:embed="rId2"/>
          <a:stretch>
            <a:fillRect/>
          </a:stretch>
        </p:blipFill>
        <p:spPr>
          <a:xfrm>
            <a:off x="1118507" y="2753762"/>
            <a:ext cx="10131878" cy="3514013"/>
          </a:xfrm>
          <a:prstGeom prst="rect">
            <a:avLst/>
          </a:prstGeom>
        </p:spPr>
      </p:pic>
    </p:spTree>
    <p:extLst>
      <p:ext uri="{BB962C8B-B14F-4D97-AF65-F5344CB8AC3E}">
        <p14:creationId xmlns:p14="http://schemas.microsoft.com/office/powerpoint/2010/main" val="468944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sz="4800">
                <a:latin typeface="Times New Roman"/>
                <a:ea typeface="+mj-lt"/>
                <a:cs typeface="+mj-lt"/>
              </a:rPr>
              <a:t>Diffusion</a:t>
            </a:r>
            <a:r>
              <a:rPr lang="en-US" altLang="zh-CN" sz="4800" dirty="0">
                <a:latin typeface="Times New Roman"/>
                <a:ea typeface="+mj-lt"/>
                <a:cs typeface="+mj-lt"/>
              </a:rPr>
              <a:t>-LM</a:t>
            </a:r>
            <a:r>
              <a:rPr lang="zh-CN" altLang="en-US" sz="4800" dirty="0">
                <a:latin typeface="Times New Roman"/>
                <a:ea typeface="+mj-lt"/>
                <a:cs typeface="+mj-lt"/>
              </a:rPr>
              <a:t> </a:t>
            </a:r>
            <a:r>
              <a:rPr lang="en-US" altLang="zh-CN" sz="4800" dirty="0">
                <a:latin typeface="Times New Roman"/>
                <a:ea typeface="+mj-lt"/>
                <a:cs typeface="+mj-lt"/>
              </a:rPr>
              <a:t>Improves</a:t>
            </a:r>
            <a:r>
              <a:rPr lang="zh-CN" altLang="en-US" sz="4800" dirty="0">
                <a:latin typeface="Times New Roman"/>
                <a:ea typeface="+mj-lt"/>
                <a:cs typeface="+mj-lt"/>
              </a:rPr>
              <a:t> </a:t>
            </a:r>
            <a:r>
              <a:rPr lang="en-US" altLang="zh-CN" sz="4800" err="1">
                <a:latin typeface="Times New Roman"/>
                <a:ea typeface="+mj-lt"/>
                <a:cs typeface="+mj-lt"/>
              </a:rPr>
              <a:t>Cont</a:t>
            </a:r>
            <a:r>
              <a:rPr lang="zh-CN" sz="4800">
                <a:latin typeface="Times New Roman"/>
                <a:ea typeface="+mj-lt"/>
                <a:cs typeface="+mj-lt"/>
              </a:rPr>
              <a:t>ro</a:t>
            </a:r>
            <a:r>
              <a:rPr lang="en-US" altLang="zh-CN" sz="4800" err="1">
                <a:latin typeface="Times New Roman"/>
                <a:ea typeface="+mj-lt"/>
                <a:cs typeface="+mj-lt"/>
              </a:rPr>
              <a:t>ll</a:t>
            </a:r>
            <a:r>
              <a:rPr lang="zh-CN" sz="4800">
                <a:latin typeface="Times New Roman"/>
                <a:ea typeface="+mj-lt"/>
                <a:cs typeface="+mj-lt"/>
              </a:rPr>
              <a:t>abl</a:t>
            </a:r>
            <a:r>
              <a:rPr lang="en-US" altLang="zh-CN" sz="4800" dirty="0">
                <a:latin typeface="Times New Roman"/>
                <a:ea typeface="+mj-lt"/>
                <a:cs typeface="+mj-lt"/>
              </a:rPr>
              <a:t>e</a:t>
            </a:r>
            <a:r>
              <a:rPr lang="zh-CN" altLang="en-US" sz="4800" dirty="0">
                <a:latin typeface="Times New Roman"/>
                <a:ea typeface="+mj-lt"/>
                <a:cs typeface="+mj-lt"/>
              </a:rPr>
              <a:t> </a:t>
            </a:r>
            <a:r>
              <a:rPr lang="en-US" altLang="zh-CN" sz="4800" dirty="0">
                <a:latin typeface="Times New Roman"/>
                <a:ea typeface="+mj-lt"/>
                <a:cs typeface="+mj-lt"/>
              </a:rPr>
              <a:t>Text</a:t>
            </a:r>
            <a:r>
              <a:rPr lang="zh-CN" altLang="en-US" sz="4800" dirty="0">
                <a:latin typeface="Times New Roman"/>
                <a:ea typeface="+mj-lt"/>
                <a:cs typeface="+mj-lt"/>
              </a:rPr>
              <a:t> </a:t>
            </a:r>
            <a:r>
              <a:rPr lang="en-US" altLang="zh-CN" sz="4800" dirty="0">
                <a:latin typeface="Times New Roman"/>
                <a:ea typeface="+mj-lt"/>
                <a:cs typeface="+mj-lt"/>
              </a:rPr>
              <a:t>Genera</a:t>
            </a:r>
            <a:r>
              <a:rPr lang="zh-CN" sz="4800">
                <a:latin typeface="Times New Roman"/>
                <a:ea typeface="+mj-lt"/>
                <a:cs typeface="+mj-lt"/>
              </a:rPr>
              <a:t>tio</a:t>
            </a:r>
            <a:r>
              <a:rPr lang="en-US" altLang="zh-CN" sz="4800" dirty="0">
                <a:latin typeface="Times New Roman"/>
                <a:ea typeface="+mj-lt"/>
                <a:cs typeface="+mj-lt"/>
              </a:rPr>
              <a:t>n</a:t>
            </a:r>
            <a:endParaRPr lang="zh-CN" sz="4800">
              <a:latin typeface="Times New Roman"/>
              <a:ea typeface="宋体"/>
              <a:cs typeface="Times New Roman"/>
            </a:endParaRPr>
          </a:p>
        </p:txBody>
      </p:sp>
      <p:sp>
        <p:nvSpPr>
          <p:cNvPr id="3" name="副标题 2"/>
          <p:cNvSpPr>
            <a:spLocks noGrp="1"/>
          </p:cNvSpPr>
          <p:nvPr>
            <p:ph type="subTitle" idx="1"/>
          </p:nvPr>
        </p:nvSpPr>
        <p:spPr>
          <a:xfrm>
            <a:off x="1524000" y="4416955"/>
            <a:ext cx="9144000" cy="1655762"/>
          </a:xfrm>
        </p:spPr>
        <p:txBody>
          <a:bodyPr vert="horz" lIns="91440" tIns="45720" rIns="91440" bIns="45720" rtlCol="0" anchor="t">
            <a:normAutofit/>
          </a:bodyPr>
          <a:lstStyle/>
          <a:p>
            <a:r>
              <a:rPr lang="en-US" sz="2000" dirty="0">
                <a:latin typeface="Times New Roman"/>
                <a:ea typeface="+mn-lt"/>
                <a:cs typeface="+mn-lt"/>
              </a:rPr>
              <a:t>Xiang Lisa</a:t>
            </a:r>
            <a:r>
              <a:rPr lang="en-US" altLang="zh-CN" sz="2000" dirty="0">
                <a:latin typeface="Times New Roman"/>
                <a:ea typeface="+mn-lt"/>
                <a:cs typeface="+mn-lt"/>
              </a:rPr>
              <a:t> </a:t>
            </a:r>
            <a:r>
              <a:rPr lang="en-US" sz="2000" dirty="0" err="1">
                <a:latin typeface="Times New Roman"/>
                <a:ea typeface="+mn-lt"/>
                <a:cs typeface="+mn-lt"/>
              </a:rPr>
              <a:t>Li</a:t>
            </a:r>
            <a:r>
              <a:rPr lang="en-US" altLang="zh-CN" sz="2000" dirty="0" err="1">
                <a:latin typeface="Times New Roman"/>
                <a:ea typeface="+mn-lt"/>
                <a:cs typeface="+mn-lt"/>
              </a:rPr>
              <a:t>，</a:t>
            </a:r>
            <a:r>
              <a:rPr lang="en-US" sz="2000" dirty="0" err="1">
                <a:latin typeface="Times New Roman"/>
                <a:ea typeface="+mn-lt"/>
                <a:cs typeface="+mn-lt"/>
              </a:rPr>
              <a:t>John</a:t>
            </a:r>
            <a:r>
              <a:rPr lang="en-US" sz="2000" dirty="0">
                <a:latin typeface="Times New Roman"/>
                <a:ea typeface="+mn-lt"/>
                <a:cs typeface="+mn-lt"/>
              </a:rPr>
              <a:t> </a:t>
            </a:r>
            <a:r>
              <a:rPr lang="en-US" sz="2000" dirty="0" err="1">
                <a:latin typeface="Times New Roman"/>
                <a:ea typeface="+mn-lt"/>
                <a:cs typeface="+mn-lt"/>
              </a:rPr>
              <a:t>Thickstun，Ishaan</a:t>
            </a:r>
            <a:r>
              <a:rPr lang="en-US" sz="2000" dirty="0">
                <a:latin typeface="Times New Roman"/>
                <a:ea typeface="+mn-lt"/>
                <a:cs typeface="+mn-lt"/>
              </a:rPr>
              <a:t> </a:t>
            </a:r>
            <a:r>
              <a:rPr lang="en-US" sz="2000" dirty="0" err="1">
                <a:latin typeface="Times New Roman"/>
                <a:ea typeface="+mn-lt"/>
                <a:cs typeface="+mn-lt"/>
              </a:rPr>
              <a:t>Gulrajani，Percy</a:t>
            </a:r>
            <a:r>
              <a:rPr lang="en-US" sz="2000" dirty="0">
                <a:latin typeface="Times New Roman"/>
                <a:ea typeface="+mn-lt"/>
                <a:cs typeface="+mn-lt"/>
              </a:rPr>
              <a:t> </a:t>
            </a:r>
            <a:r>
              <a:rPr lang="en-US" sz="2000" dirty="0" err="1">
                <a:latin typeface="Times New Roman"/>
                <a:ea typeface="+mn-lt"/>
                <a:cs typeface="+mn-lt"/>
              </a:rPr>
              <a:t>Liang，Tatsunori</a:t>
            </a:r>
            <a:r>
              <a:rPr lang="en-US" sz="2000" dirty="0">
                <a:latin typeface="Times New Roman"/>
                <a:ea typeface="+mn-lt"/>
                <a:cs typeface="+mn-lt"/>
              </a:rPr>
              <a:t> B. Hashimoto</a:t>
            </a:r>
            <a:endParaRPr lang="en-US" sz="2000">
              <a:latin typeface="Times New Roman"/>
              <a:ea typeface="+mn-lt"/>
              <a:cs typeface="+mn-lt"/>
            </a:endParaRPr>
          </a:p>
          <a:p>
            <a:r>
              <a:rPr lang="en-US" sz="2000" dirty="0">
                <a:latin typeface="Times New Roman"/>
                <a:ea typeface="+mn-lt"/>
                <a:cs typeface="+mn-lt"/>
                <a:hlinkClick r:id="rId2"/>
              </a:rPr>
              <a:t>https://github.com/XiangLi1999/Diffusion-LM.git</a:t>
            </a:r>
            <a:r>
              <a:rPr lang="en-US" sz="2000" dirty="0">
                <a:latin typeface="Times New Roman"/>
                <a:ea typeface="+mn-lt"/>
                <a:cs typeface="+mn-lt"/>
              </a:rPr>
              <a:t> </a:t>
            </a:r>
            <a:endParaRPr lang="en-US">
              <a:latin typeface="Times New Roman"/>
              <a:cs typeface="Times New Roman"/>
            </a:endParaRPr>
          </a:p>
        </p:txBody>
      </p:sp>
    </p:spTree>
    <p:extLst>
      <p:ext uri="{BB962C8B-B14F-4D97-AF65-F5344CB8AC3E}">
        <p14:creationId xmlns:p14="http://schemas.microsoft.com/office/powerpoint/2010/main" val="2917767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4119ED-80CF-0FD3-81BB-903E59653BD5}"/>
              </a:ext>
            </a:extLst>
          </p:cNvPr>
          <p:cNvSpPr>
            <a:spLocks noGrp="1"/>
          </p:cNvSpPr>
          <p:nvPr>
            <p:ph type="title"/>
          </p:nvPr>
        </p:nvSpPr>
        <p:spPr>
          <a:xfrm>
            <a:off x="536275" y="5691"/>
            <a:ext cx="10515600" cy="1325563"/>
          </a:xfrm>
        </p:spPr>
        <p:txBody>
          <a:bodyPr/>
          <a:lstStyle/>
          <a:p>
            <a:r>
              <a:rPr lang="zh-CN" altLang="en-US">
                <a:latin typeface="Times New Roman"/>
                <a:ea typeface="宋体"/>
                <a:cs typeface="Calibri Light"/>
              </a:rPr>
              <a:t>Motivation</a:t>
            </a:r>
            <a:endParaRPr lang="zh-CN" altLang="en-US">
              <a:latin typeface="Times New Roman"/>
              <a:cs typeface="Times New Roman"/>
            </a:endParaRPr>
          </a:p>
        </p:txBody>
      </p:sp>
      <p:sp>
        <p:nvSpPr>
          <p:cNvPr id="4" name="内容占位符 2">
            <a:extLst>
              <a:ext uri="{FF2B5EF4-FFF2-40B4-BE49-F238E27FC236}">
                <a16:creationId xmlns:a16="http://schemas.microsoft.com/office/drawing/2014/main" id="{D3C88841-E62D-080E-D316-DDAF9FDF7BE5}"/>
              </a:ext>
            </a:extLst>
          </p:cNvPr>
          <p:cNvSpPr>
            <a:spLocks noGrp="1"/>
          </p:cNvSpPr>
          <p:nvPr/>
        </p:nvSpPr>
        <p:spPr>
          <a:xfrm>
            <a:off x="959359" y="1255865"/>
            <a:ext cx="10515600" cy="435133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zh-CN" sz="2000" b="1" dirty="0">
              <a:latin typeface="Times New Roman"/>
              <a:ea typeface="Calibri"/>
              <a:cs typeface="Calibri"/>
            </a:endParaRPr>
          </a:p>
          <a:p>
            <a:r>
              <a:rPr lang="en-US" altLang="zh-CN" sz="2000" b="1" dirty="0" err="1">
                <a:latin typeface="Times New Roman"/>
                <a:ea typeface="宋体"/>
                <a:cs typeface="Calibri"/>
              </a:rPr>
              <a:t>现状分析</a:t>
            </a:r>
            <a:r>
              <a:rPr lang="en-US" altLang="zh-CN" sz="2000" b="1" dirty="0">
                <a:latin typeface="Times New Roman"/>
                <a:ea typeface="宋体"/>
                <a:cs typeface="Calibri"/>
              </a:rPr>
              <a:t>：</a:t>
            </a:r>
            <a:endParaRPr lang="en-US" sz="2000" dirty="0">
              <a:latin typeface="Times New Roman"/>
              <a:ea typeface="宋体"/>
              <a:cs typeface="Calibri"/>
            </a:endParaRPr>
          </a:p>
          <a:p>
            <a:pPr marL="0" indent="0">
              <a:buNone/>
            </a:pPr>
            <a:r>
              <a:rPr lang="en-US" altLang="zh-CN" sz="2000" dirty="0">
                <a:latin typeface="Times New Roman"/>
                <a:ea typeface="宋体"/>
                <a:cs typeface="Calibri"/>
              </a:rPr>
              <a:t>    1. </a:t>
            </a:r>
            <a:r>
              <a:rPr lang="en-US" altLang="zh-CN" sz="2000" dirty="0" err="1">
                <a:latin typeface="Times New Roman"/>
                <a:ea typeface="宋体"/>
                <a:cs typeface="Calibri"/>
              </a:rPr>
              <a:t>autoaggressive</a:t>
            </a:r>
            <a:r>
              <a:rPr lang="en-US" altLang="zh-CN" sz="2000" dirty="0">
                <a:latin typeface="Times New Roman"/>
                <a:ea typeface="宋体"/>
                <a:cs typeface="Calibri"/>
              </a:rPr>
              <a:t> </a:t>
            </a:r>
            <a:r>
              <a:rPr lang="en-US" altLang="zh-CN" sz="2000" dirty="0" err="1">
                <a:latin typeface="Times New Roman"/>
                <a:ea typeface="宋体"/>
                <a:cs typeface="Calibri"/>
              </a:rPr>
              <a:t>LMs生成能力很强，可控性弱</a:t>
            </a:r>
            <a:endParaRPr lang="en-US" sz="2000" dirty="0">
              <a:latin typeface="Times New Roman"/>
              <a:ea typeface="宋体"/>
              <a:cs typeface="Calibri"/>
            </a:endParaRPr>
          </a:p>
          <a:p>
            <a:pPr marL="0" indent="0">
              <a:buNone/>
            </a:pPr>
            <a:r>
              <a:rPr lang="en-US" altLang="zh-CN" sz="2000" dirty="0">
                <a:latin typeface="Times New Roman"/>
                <a:ea typeface="宋体"/>
                <a:cs typeface="Calibri"/>
              </a:rPr>
              <a:t>    2. </a:t>
            </a:r>
            <a:r>
              <a:rPr lang="en-US" altLang="zh-CN" sz="2000" dirty="0" err="1">
                <a:latin typeface="Times New Roman"/>
                <a:ea typeface="宋体"/>
                <a:cs typeface="Calibri"/>
              </a:rPr>
              <a:t>fine-tune成本高、可扩展性差</a:t>
            </a:r>
            <a:endParaRPr lang="en-US" sz="2000" dirty="0">
              <a:latin typeface="Times New Roman"/>
              <a:ea typeface="宋体"/>
              <a:cs typeface="Calibri"/>
            </a:endParaRPr>
          </a:p>
          <a:p>
            <a:pPr marL="0" indent="0">
              <a:buNone/>
            </a:pPr>
            <a:r>
              <a:rPr lang="en-US" altLang="zh-CN" sz="2000" dirty="0">
                <a:latin typeface="Times New Roman"/>
                <a:ea typeface="宋体"/>
                <a:cs typeface="Calibri"/>
              </a:rPr>
              <a:t>    3. plug-and-play </a:t>
            </a:r>
            <a:r>
              <a:rPr lang="en-US" altLang="zh-CN" sz="2000" dirty="0" err="1">
                <a:latin typeface="Times New Roman"/>
                <a:ea typeface="宋体"/>
                <a:cs typeface="Calibri"/>
              </a:rPr>
              <a:t>方法</a:t>
            </a:r>
            <a:r>
              <a:rPr lang="zh-CN" altLang="en-US" sz="2000">
                <a:latin typeface="Times New Roman"/>
                <a:ea typeface="宋体"/>
                <a:cs typeface="Calibri"/>
              </a:rPr>
              <a:t>粗粒度控制尚可</a:t>
            </a:r>
            <a:r>
              <a:rPr lang="en-US" sz="2000" dirty="0">
                <a:latin typeface="Times New Roman"/>
                <a:ea typeface="宋体"/>
                <a:cs typeface="Calibri"/>
              </a:rPr>
              <a:t> （</a:t>
            </a:r>
            <a:r>
              <a:rPr lang="en-US" sz="2000" dirty="0" err="1">
                <a:latin typeface="Times New Roman"/>
                <a:ea typeface="宋体"/>
                <a:cs typeface="Calibri"/>
              </a:rPr>
              <a:t>情感</a:t>
            </a:r>
            <a:r>
              <a:rPr lang="en-US" sz="2000" dirty="0">
                <a:latin typeface="Times New Roman"/>
                <a:ea typeface="宋体"/>
                <a:cs typeface="Calibri"/>
              </a:rPr>
              <a:t>），</a:t>
            </a:r>
            <a:r>
              <a:rPr lang="zh-CN" altLang="en-US" sz="2000">
                <a:latin typeface="Times New Roman"/>
                <a:ea typeface="宋体"/>
                <a:cs typeface="Calibri"/>
              </a:rPr>
              <a:t>fine-grained控制效果差</a:t>
            </a:r>
            <a:r>
              <a:rPr lang="en-US" sz="2000" dirty="0">
                <a:latin typeface="Times New Roman"/>
                <a:ea typeface="宋体"/>
                <a:cs typeface="Calibri"/>
              </a:rPr>
              <a:t>（</a:t>
            </a:r>
            <a:r>
              <a:rPr lang="en-US" sz="2000" dirty="0" err="1">
                <a:latin typeface="Times New Roman"/>
                <a:ea typeface="宋体"/>
                <a:cs typeface="Calibri"/>
              </a:rPr>
              <a:t>句法树</a:t>
            </a:r>
            <a:r>
              <a:rPr lang="en-US" sz="2000" dirty="0">
                <a:latin typeface="Times New Roman"/>
                <a:ea typeface="宋体"/>
                <a:cs typeface="Calibri"/>
              </a:rPr>
              <a:t>..</a:t>
            </a:r>
            <a:r>
              <a:rPr lang="en-US" altLang="zh-CN" sz="2000" dirty="0">
                <a:latin typeface="Times New Roman"/>
                <a:ea typeface="宋体"/>
                <a:cs typeface="Calibri"/>
              </a:rPr>
              <a:t>）</a:t>
            </a:r>
            <a:endParaRPr lang="en-US" sz="2000" dirty="0">
              <a:latin typeface="Times New Roman"/>
              <a:ea typeface="宋体"/>
              <a:cs typeface="Calibri"/>
            </a:endParaRPr>
          </a:p>
          <a:p>
            <a:pPr marL="0" indent="0">
              <a:buNone/>
            </a:pPr>
            <a:endParaRPr lang="en-US" altLang="zh-CN" sz="2000" dirty="0">
              <a:latin typeface="Times New Roman"/>
              <a:ea typeface="宋体"/>
              <a:cs typeface="Calibri"/>
            </a:endParaRPr>
          </a:p>
          <a:p>
            <a:r>
              <a:rPr lang="en-US" altLang="zh-CN" sz="2000" b="1" dirty="0" err="1">
                <a:latin typeface="Times New Roman"/>
                <a:ea typeface="宋体"/>
                <a:cs typeface="Calibri"/>
              </a:rPr>
              <a:t>可行性</a:t>
            </a:r>
            <a:r>
              <a:rPr lang="en-US" altLang="zh-CN" sz="2000" b="1" dirty="0">
                <a:latin typeface="Times New Roman"/>
                <a:ea typeface="宋体"/>
                <a:cs typeface="Calibri"/>
              </a:rPr>
              <a:t>：</a:t>
            </a:r>
          </a:p>
          <a:p>
            <a:pPr marL="0" indent="0">
              <a:buNone/>
            </a:pPr>
            <a:r>
              <a:rPr lang="en-US" altLang="zh-CN" sz="2000" dirty="0">
                <a:latin typeface="Times New Roman"/>
                <a:ea typeface="宋体"/>
                <a:cs typeface="Calibri"/>
              </a:rPr>
              <a:t>    1. non-</a:t>
            </a:r>
            <a:r>
              <a:rPr lang="en-US" sz="2000" dirty="0" err="1">
                <a:latin typeface="Times New Roman"/>
                <a:ea typeface="宋体"/>
                <a:cs typeface="Times New Roman"/>
              </a:rPr>
              <a:t>autoaggressive</a:t>
            </a:r>
            <a:r>
              <a:rPr lang="en-US" sz="2000" dirty="0">
                <a:latin typeface="Times New Roman"/>
                <a:ea typeface="宋体"/>
                <a:cs typeface="Times New Roman"/>
              </a:rPr>
              <a:t> </a:t>
            </a:r>
            <a:r>
              <a:rPr lang="en-US" sz="2000" dirty="0" err="1">
                <a:latin typeface="Times New Roman"/>
                <a:ea typeface="宋体"/>
                <a:cs typeface="Times New Roman"/>
              </a:rPr>
              <a:t>LMs，</a:t>
            </a:r>
            <a:r>
              <a:rPr lang="en-US" altLang="zh-CN" sz="2000" dirty="0" err="1">
                <a:latin typeface="Times New Roman"/>
                <a:ea typeface="宋体"/>
                <a:cs typeface="Calibri"/>
              </a:rPr>
              <a:t>classifier</a:t>
            </a:r>
            <a:r>
              <a:rPr lang="en-US" altLang="zh-CN" sz="2000" dirty="0">
                <a:latin typeface="Times New Roman"/>
                <a:ea typeface="宋体"/>
                <a:cs typeface="Calibri"/>
              </a:rPr>
              <a:t> </a:t>
            </a:r>
            <a:r>
              <a:rPr lang="en-US" altLang="zh-CN" sz="2000" dirty="0" err="1">
                <a:latin typeface="Times New Roman"/>
                <a:ea typeface="宋体"/>
                <a:cs typeface="Calibri"/>
              </a:rPr>
              <a:t>指导，作用在latent</a:t>
            </a:r>
            <a:r>
              <a:rPr lang="en-US" altLang="zh-CN" sz="2000" dirty="0">
                <a:latin typeface="Times New Roman"/>
                <a:ea typeface="宋体"/>
                <a:cs typeface="Calibri"/>
              </a:rPr>
              <a:t> </a:t>
            </a:r>
            <a:r>
              <a:rPr lang="en-US" altLang="zh-CN" sz="2000" dirty="0" err="1">
                <a:latin typeface="Times New Roman"/>
                <a:ea typeface="宋体"/>
                <a:cs typeface="Calibri"/>
              </a:rPr>
              <a:t>space，可看到句子全部，避免了自</a:t>
            </a:r>
            <a:endParaRPr lang="en-US" altLang="zh-CN" sz="2000" dirty="0">
              <a:latin typeface="Times New Roman"/>
              <a:ea typeface="宋体"/>
              <a:cs typeface="Calibri"/>
            </a:endParaRPr>
          </a:p>
          <a:p>
            <a:pPr marL="0" indent="0">
              <a:buNone/>
            </a:pPr>
            <a:r>
              <a:rPr lang="en-US" altLang="zh-CN" sz="2000" dirty="0">
                <a:latin typeface="Times New Roman"/>
                <a:ea typeface="宋体"/>
                <a:cs typeface="Calibri"/>
              </a:rPr>
              <a:t>    </a:t>
            </a:r>
            <a:r>
              <a:rPr lang="en-US" altLang="zh-CN" sz="2000" err="1">
                <a:latin typeface="Times New Roman"/>
                <a:ea typeface="宋体"/>
                <a:cs typeface="Calibri"/>
              </a:rPr>
              <a:t>回归前步错误累积</a:t>
            </a:r>
            <a:r>
              <a:rPr lang="en-US" altLang="zh-CN" sz="2000" dirty="0">
                <a:latin typeface="Times New Roman"/>
                <a:ea typeface="宋体"/>
                <a:cs typeface="Calibri"/>
              </a:rPr>
              <a:t>；</a:t>
            </a:r>
            <a:endParaRPr lang="en-US" sz="2000">
              <a:latin typeface="Times New Roman"/>
              <a:cs typeface="Times New Roman"/>
            </a:endParaRPr>
          </a:p>
          <a:p>
            <a:pPr marL="0" indent="0">
              <a:buNone/>
            </a:pPr>
            <a:r>
              <a:rPr lang="en-US" altLang="zh-CN" sz="2000" dirty="0">
                <a:latin typeface="Times New Roman"/>
                <a:ea typeface="宋体"/>
                <a:cs typeface="Calibri"/>
              </a:rPr>
              <a:t>    2. latent variable </a:t>
            </a:r>
            <a:r>
              <a:rPr lang="en-US" altLang="zh-CN" sz="2000" b="1" err="1">
                <a:latin typeface="Times New Roman"/>
                <a:ea typeface="宋体"/>
                <a:cs typeface="Calibri"/>
              </a:rPr>
              <a:t>连续且分层</a:t>
            </a:r>
            <a:r>
              <a:rPr lang="en-US" altLang="zh-CN" sz="2000" err="1">
                <a:latin typeface="Times New Roman"/>
                <a:ea typeface="宋体"/>
                <a:cs typeface="Calibri"/>
              </a:rPr>
              <a:t>的特性使简单的梯度算法就可实现复杂且可控的生成任务</a:t>
            </a:r>
            <a:r>
              <a:rPr lang="en-US" altLang="zh-CN" sz="2000" dirty="0">
                <a:latin typeface="Times New Roman"/>
                <a:ea typeface="宋体"/>
                <a:cs typeface="Calibri"/>
              </a:rPr>
              <a:t>；</a:t>
            </a:r>
            <a:endParaRPr lang="en-US" sz="2000">
              <a:latin typeface="Times New Roman"/>
              <a:cs typeface="Times New Roman"/>
            </a:endParaRPr>
          </a:p>
          <a:p>
            <a:pPr marL="0" indent="0">
              <a:buNone/>
            </a:pPr>
            <a:endParaRPr lang="en-US" sz="2000" dirty="0">
              <a:latin typeface="Times New Roman"/>
              <a:ea typeface="宋体"/>
              <a:cs typeface="Calibri"/>
            </a:endParaRPr>
          </a:p>
          <a:p>
            <a:endParaRPr lang="en-US" altLang="zh-CN" sz="2000" b="1" dirty="0">
              <a:solidFill>
                <a:srgbClr val="000000"/>
              </a:solidFill>
              <a:latin typeface="Times New Roman"/>
              <a:ea typeface="宋体"/>
              <a:cs typeface="Calibri"/>
            </a:endParaRPr>
          </a:p>
          <a:p>
            <a:endParaRPr lang="en-US" altLang="zh-CN" sz="2000" b="1" dirty="0">
              <a:latin typeface="Times New Roman"/>
              <a:ea typeface="宋体"/>
              <a:cs typeface="Calibri"/>
            </a:endParaRPr>
          </a:p>
        </p:txBody>
      </p:sp>
    </p:spTree>
    <p:extLst>
      <p:ext uri="{BB962C8B-B14F-4D97-AF65-F5344CB8AC3E}">
        <p14:creationId xmlns:p14="http://schemas.microsoft.com/office/powerpoint/2010/main" val="800053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7FDD0-7542-4972-E0A6-C83EDBE77B80}"/>
              </a:ext>
            </a:extLst>
          </p:cNvPr>
          <p:cNvSpPr>
            <a:spLocks noGrp="1"/>
          </p:cNvSpPr>
          <p:nvPr>
            <p:ph type="title"/>
          </p:nvPr>
        </p:nvSpPr>
        <p:spPr>
          <a:xfrm>
            <a:off x="509687" y="-217"/>
            <a:ext cx="10515600" cy="1325563"/>
          </a:xfrm>
        </p:spPr>
        <p:txBody>
          <a:bodyPr/>
          <a:lstStyle/>
          <a:p>
            <a:r>
              <a:rPr lang="zh-CN" altLang="en-US">
                <a:latin typeface="Times New Roman"/>
                <a:ea typeface="宋体"/>
                <a:cs typeface="Calibri Light"/>
              </a:rPr>
              <a:t>Model</a:t>
            </a:r>
          </a:p>
        </p:txBody>
      </p:sp>
      <p:sp>
        <p:nvSpPr>
          <p:cNvPr id="3" name="内容占位符 2">
            <a:extLst>
              <a:ext uri="{FF2B5EF4-FFF2-40B4-BE49-F238E27FC236}">
                <a16:creationId xmlns:a16="http://schemas.microsoft.com/office/drawing/2014/main" id="{FD8FB62C-25A8-F6AE-CAA8-3B6154121789}"/>
              </a:ext>
            </a:extLst>
          </p:cNvPr>
          <p:cNvSpPr>
            <a:spLocks noGrp="1"/>
          </p:cNvSpPr>
          <p:nvPr>
            <p:ph idx="1"/>
          </p:nvPr>
        </p:nvSpPr>
        <p:spPr>
          <a:xfrm>
            <a:off x="838200" y="1487920"/>
            <a:ext cx="10758054" cy="4689043"/>
          </a:xfrm>
        </p:spPr>
        <p:txBody>
          <a:bodyPr vert="horz" lIns="91440" tIns="45720" rIns="91440" bIns="45720" rtlCol="0" anchor="t">
            <a:noAutofit/>
          </a:bodyPr>
          <a:lstStyle/>
          <a:p>
            <a:pPr marL="0" indent="0">
              <a:buNone/>
            </a:pPr>
            <a:r>
              <a:rPr lang="en-US" altLang="zh-CN" sz="2400" b="1" dirty="0" err="1">
                <a:latin typeface="Times New Roman"/>
                <a:ea typeface="+mn-lt"/>
                <a:cs typeface="+mn-lt"/>
              </a:rPr>
              <a:t>模型结构</a:t>
            </a:r>
            <a:r>
              <a:rPr lang="en-US" altLang="zh-CN" sz="2400" b="1" dirty="0">
                <a:latin typeface="Times New Roman"/>
                <a:ea typeface="+mn-lt"/>
                <a:cs typeface="+mn-lt"/>
              </a:rPr>
              <a:t>：</a:t>
            </a:r>
            <a:r>
              <a:rPr lang="en-US" altLang="zh-CN" sz="2400" dirty="0">
                <a:latin typeface="Times New Roman"/>
                <a:ea typeface="+mn-lt"/>
                <a:cs typeface="Calibri Light"/>
              </a:rPr>
              <a:t> </a:t>
            </a:r>
            <a:endParaRPr lang="en-US" sz="2400">
              <a:latin typeface="Times New Roman"/>
              <a:ea typeface="+mn-lt"/>
              <a:cs typeface="Calibri" panose="020F0502020204030204"/>
            </a:endParaRPr>
          </a:p>
          <a:p>
            <a:pPr marL="0" indent="0">
              <a:buNone/>
            </a:pPr>
            <a:endParaRPr lang="en-US" altLang="zh-CN" sz="2400" dirty="0">
              <a:latin typeface="Times New Roman"/>
              <a:ea typeface="+mn-lt"/>
              <a:cs typeface="Calibri Light"/>
            </a:endParaRPr>
          </a:p>
          <a:p>
            <a:pPr marL="342900" indent="-342900"/>
            <a:r>
              <a:rPr lang="en-US" sz="2400" dirty="0">
                <a:latin typeface="Times New Roman"/>
                <a:ea typeface="+mn-lt"/>
                <a:cs typeface="Calibri Light"/>
              </a:rPr>
              <a:t>Diffusion-LM: </a:t>
            </a:r>
            <a:r>
              <a:rPr lang="en-US" altLang="zh-CN" sz="2400" dirty="0">
                <a:latin typeface="Times New Roman"/>
                <a:ea typeface="+mn-lt"/>
                <a:cs typeface="Calibri Light"/>
              </a:rPr>
              <a:t>Continuous Diffusion Language Modeling </a:t>
            </a:r>
            <a:endParaRPr lang="en-US" sz="2400" dirty="0">
              <a:latin typeface="Times New Roman"/>
              <a:ea typeface="+mn-lt"/>
              <a:cs typeface="Calibri" panose="020F0502020204030204"/>
            </a:endParaRPr>
          </a:p>
          <a:p>
            <a:pPr marL="0" indent="0">
              <a:buNone/>
            </a:pPr>
            <a:r>
              <a:rPr lang="en-US" altLang="zh-CN" sz="2400" dirty="0">
                <a:latin typeface="Times New Roman"/>
                <a:ea typeface="+mn-lt"/>
                <a:cs typeface="Calibri Light"/>
              </a:rPr>
              <a:t>     </a:t>
            </a:r>
            <a:r>
              <a:rPr lang="en-US" altLang="zh-CN" sz="2400" dirty="0" err="1">
                <a:latin typeface="Times New Roman"/>
                <a:ea typeface="+mn-lt"/>
                <a:cs typeface="Calibri Light"/>
              </a:rPr>
              <a:t>连续扩散模型用于离散文本生成</a:t>
            </a:r>
          </a:p>
          <a:p>
            <a:pPr marL="0" indent="0">
              <a:buNone/>
            </a:pPr>
            <a:endParaRPr lang="en-US" altLang="zh-CN" sz="2400" dirty="0">
              <a:latin typeface="Times New Roman"/>
              <a:ea typeface="+mn-lt"/>
              <a:cs typeface="Calibri Light"/>
            </a:endParaRPr>
          </a:p>
          <a:p>
            <a:pPr marL="342900" indent="-342900"/>
            <a:r>
              <a:rPr lang="en-US" altLang="zh-CN" sz="2400" dirty="0">
                <a:latin typeface="Times New Roman"/>
                <a:ea typeface="+mn-lt"/>
                <a:cs typeface="Calibri Light"/>
              </a:rPr>
              <a:t>Decoding and Controllable Generation with Diffusion-LM</a:t>
            </a:r>
            <a:endParaRPr lang="en-US" sz="2400">
              <a:latin typeface="Times New Roman"/>
              <a:ea typeface="+mn-lt"/>
              <a:cs typeface="Calibri" panose="020F0502020204030204"/>
            </a:endParaRPr>
          </a:p>
          <a:p>
            <a:pPr marL="0" indent="0">
              <a:buNone/>
            </a:pPr>
            <a:r>
              <a:rPr lang="en-US" altLang="zh-CN" sz="2400" dirty="0">
                <a:latin typeface="Times New Roman"/>
                <a:ea typeface="+mn-lt"/>
                <a:cs typeface="Calibri Light"/>
              </a:rPr>
              <a:t>     </a:t>
            </a:r>
            <a:r>
              <a:rPr lang="en-US" altLang="zh-CN" sz="2400" dirty="0" err="1">
                <a:latin typeface="Times New Roman"/>
                <a:ea typeface="+mn-lt"/>
                <a:cs typeface="Calibri Light"/>
              </a:rPr>
              <a:t>实现可控生成</a:t>
            </a:r>
            <a:endParaRPr lang="en-US" altLang="zh-CN" sz="2400" dirty="0">
              <a:latin typeface="Times New Roman"/>
              <a:ea typeface="+mn-lt"/>
              <a:cs typeface="Calibri Light"/>
            </a:endParaRPr>
          </a:p>
          <a:p>
            <a:pPr marL="0" indent="0">
              <a:buNone/>
            </a:pPr>
            <a:endParaRPr lang="zh-CN" altLang="en-US" sz="2400" b="1" dirty="0">
              <a:latin typeface="Times New Roman"/>
              <a:ea typeface="+mn-lt"/>
              <a:cs typeface="+mn-lt"/>
            </a:endParaRPr>
          </a:p>
          <a:p>
            <a:pPr marL="0" indent="0">
              <a:buNone/>
            </a:pPr>
            <a:endParaRPr lang="zh-CN" altLang="en-US" sz="2400" b="1" dirty="0">
              <a:latin typeface="Times New Roman"/>
              <a:ea typeface="+mn-lt"/>
              <a:cs typeface="+mn-lt"/>
            </a:endParaRPr>
          </a:p>
        </p:txBody>
      </p:sp>
      <p:sp>
        <p:nvSpPr>
          <p:cNvPr id="11" name="文本框 10">
            <a:extLst>
              <a:ext uri="{FF2B5EF4-FFF2-40B4-BE49-F238E27FC236}">
                <a16:creationId xmlns:a16="http://schemas.microsoft.com/office/drawing/2014/main" id="{3A144266-63BA-B7E7-E06C-CAD44A2BBEC0}"/>
              </a:ext>
            </a:extLst>
          </p:cNvPr>
          <p:cNvSpPr txBox="1"/>
          <p:nvPr/>
        </p:nvSpPr>
        <p:spPr>
          <a:xfrm>
            <a:off x="7031182" y="4840432"/>
            <a:ext cx="3896590" cy="258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endParaRPr lang="zh-CN" altLang="en-US" sz="1200" dirty="0">
              <a:ea typeface="宋体"/>
              <a:cs typeface="Calibri"/>
            </a:endParaRPr>
          </a:p>
        </p:txBody>
      </p:sp>
    </p:spTree>
    <p:extLst>
      <p:ext uri="{BB962C8B-B14F-4D97-AF65-F5344CB8AC3E}">
        <p14:creationId xmlns:p14="http://schemas.microsoft.com/office/powerpoint/2010/main" val="173825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5A6BD2-6E8B-E474-0863-4FB6C6152642}"/>
              </a:ext>
            </a:extLst>
          </p:cNvPr>
          <p:cNvSpPr>
            <a:spLocks noGrp="1"/>
          </p:cNvSpPr>
          <p:nvPr>
            <p:ph type="title"/>
          </p:nvPr>
        </p:nvSpPr>
        <p:spPr>
          <a:xfrm>
            <a:off x="351367" y="5291"/>
            <a:ext cx="10515600" cy="1325563"/>
          </a:xfrm>
        </p:spPr>
        <p:txBody>
          <a:bodyPr/>
          <a:lstStyle/>
          <a:p>
            <a:r>
              <a:rPr lang="en-US" altLang="zh-CN">
                <a:latin typeface="Times New Roman"/>
                <a:ea typeface="宋体"/>
                <a:cs typeface="Calibri Light"/>
              </a:rPr>
              <a:t>Introduction</a:t>
            </a:r>
            <a:r>
              <a:rPr lang="en-US" altLang="zh-CN">
                <a:ea typeface="宋体"/>
                <a:cs typeface="Calibri Light"/>
              </a:rPr>
              <a:t> </a:t>
            </a:r>
            <a:endParaRPr lang="zh-CN" altLang="en-US">
              <a:ea typeface="宋体"/>
              <a:cs typeface="Calibri Light"/>
            </a:endParaRPr>
          </a:p>
        </p:txBody>
      </p:sp>
      <p:sp>
        <p:nvSpPr>
          <p:cNvPr id="3" name="内容占位符 2">
            <a:extLst>
              <a:ext uri="{FF2B5EF4-FFF2-40B4-BE49-F238E27FC236}">
                <a16:creationId xmlns:a16="http://schemas.microsoft.com/office/drawing/2014/main" id="{EC8A740E-00AC-03A6-D5A5-628DC102FB04}"/>
              </a:ext>
            </a:extLst>
          </p:cNvPr>
          <p:cNvSpPr>
            <a:spLocks noGrp="1"/>
          </p:cNvSpPr>
          <p:nvPr>
            <p:ph idx="1"/>
          </p:nvPr>
        </p:nvSpPr>
        <p:spPr>
          <a:xfrm>
            <a:off x="668868" y="1349378"/>
            <a:ext cx="11256433" cy="4160838"/>
          </a:xfrm>
        </p:spPr>
        <p:txBody>
          <a:bodyPr vert="horz" lIns="91440" tIns="45720" rIns="91440" bIns="45720" rtlCol="0" anchor="t">
            <a:normAutofit lnSpcReduction="10000"/>
          </a:bodyPr>
          <a:lstStyle/>
          <a:p>
            <a:endParaRPr lang="zh-CN" altLang="en-US" b="1">
              <a:ea typeface="宋体"/>
              <a:cs typeface="Calibri"/>
            </a:endParaRPr>
          </a:p>
          <a:p>
            <a:r>
              <a:rPr lang="zh-CN" altLang="en-US" b="1">
                <a:ea typeface="宋体"/>
                <a:cs typeface="Calibri"/>
              </a:rPr>
              <a:t>扩散模型</a:t>
            </a:r>
            <a:r>
              <a:rPr lang="zh-CN" altLang="en-US">
                <a:ea typeface="宋体"/>
                <a:cs typeface="Calibri"/>
              </a:rPr>
              <a:t>包含</a:t>
            </a:r>
            <a:r>
              <a:rPr lang="zh-CN" altLang="en-US" b="1">
                <a:ea typeface="宋体"/>
                <a:cs typeface="Calibri"/>
              </a:rPr>
              <a:t>前向扩散</a:t>
            </a:r>
            <a:r>
              <a:rPr lang="zh-CN" altLang="en-US">
                <a:ea typeface="宋体"/>
                <a:cs typeface="Calibri"/>
              </a:rPr>
              <a:t>过程和</a:t>
            </a:r>
            <a:r>
              <a:rPr lang="zh-CN" altLang="en-US" b="1">
                <a:ea typeface="宋体"/>
                <a:cs typeface="Calibri"/>
              </a:rPr>
              <a:t>反向生成</a:t>
            </a:r>
            <a:r>
              <a:rPr lang="zh-CN" altLang="en-US">
                <a:ea typeface="宋体"/>
                <a:cs typeface="Calibri"/>
              </a:rPr>
              <a:t>过程。</a:t>
            </a:r>
          </a:p>
          <a:p>
            <a:pPr marL="0" indent="0">
              <a:buNone/>
            </a:pPr>
            <a:endParaRPr lang="zh-CN" altLang="en-US">
              <a:ea typeface="宋体"/>
              <a:cs typeface="Calibri"/>
            </a:endParaRPr>
          </a:p>
          <a:p>
            <a:r>
              <a:rPr lang="zh-CN" altLang="en-US" b="1">
                <a:ea typeface="宋体"/>
                <a:cs typeface="Calibri"/>
              </a:rPr>
              <a:t>前向扩散过程：</a:t>
            </a:r>
            <a:r>
              <a:rPr lang="zh-CN" altLang="en-US">
                <a:ea typeface="宋体"/>
                <a:cs typeface="Calibri"/>
              </a:rPr>
              <a:t>对数据分布逐渐添加噪声直至变成随机噪音</a:t>
            </a:r>
            <a:r>
              <a:rPr lang="zh-CN" altLang="en-US" b="1">
                <a:ea typeface="宋体"/>
                <a:cs typeface="Calibri"/>
              </a:rPr>
              <a:t>（拆楼）</a:t>
            </a:r>
            <a:r>
              <a:rPr lang="zh-CN" altLang="en-US">
                <a:ea typeface="宋体"/>
                <a:cs typeface="Calibri"/>
              </a:rPr>
              <a:t>。</a:t>
            </a:r>
          </a:p>
          <a:p>
            <a:pPr marL="0" indent="0">
              <a:buNone/>
            </a:pPr>
            <a:endParaRPr lang="zh-CN" altLang="en-US">
              <a:ea typeface="宋体"/>
              <a:cs typeface="Calibri"/>
            </a:endParaRPr>
          </a:p>
          <a:p>
            <a:r>
              <a:rPr lang="zh-CN" altLang="en-US" b="1">
                <a:ea typeface="宋体"/>
                <a:cs typeface="Calibri"/>
              </a:rPr>
              <a:t>反向生成过程：</a:t>
            </a:r>
            <a:r>
              <a:rPr lang="zh-CN" altLang="en-US">
                <a:ea typeface="宋体"/>
                <a:cs typeface="Calibri"/>
              </a:rPr>
              <a:t>将随即噪音一步步去噪直至重建目标分布</a:t>
            </a:r>
            <a:r>
              <a:rPr lang="zh-CN" altLang="en-US" b="1">
                <a:ea typeface="宋体"/>
                <a:cs typeface="Calibri"/>
              </a:rPr>
              <a:t>（建楼）</a:t>
            </a:r>
            <a:r>
              <a:rPr lang="zh-CN" altLang="en-US">
                <a:ea typeface="宋体"/>
                <a:cs typeface="Calibri"/>
              </a:rPr>
              <a:t>。</a:t>
            </a:r>
          </a:p>
          <a:p>
            <a:endParaRPr lang="zh-CN" altLang="en-US">
              <a:ea typeface="宋体"/>
              <a:cs typeface="Calibri"/>
            </a:endParaRPr>
          </a:p>
          <a:p>
            <a:r>
              <a:rPr lang="zh-CN" altLang="en-US">
                <a:ea typeface="宋体"/>
                <a:cs typeface="Calibri"/>
              </a:rPr>
              <a:t>扩散模型将这两个过程视为参数化的</a:t>
            </a:r>
            <a:r>
              <a:rPr lang="zh-CN" altLang="en-US" b="1" dirty="0">
                <a:ea typeface="宋体"/>
                <a:cs typeface="Calibri"/>
                <a:hlinkClick r:id="rId3"/>
              </a:rPr>
              <a:t>马尔可夫链</a:t>
            </a:r>
            <a:r>
              <a:rPr lang="zh-CN" altLang="en-US">
                <a:ea typeface="宋体"/>
                <a:cs typeface="Calibri"/>
              </a:rPr>
              <a:t>，并采用</a:t>
            </a:r>
            <a:r>
              <a:rPr lang="zh-CN" altLang="en-US" b="1" dirty="0">
                <a:ea typeface="宋体"/>
                <a:cs typeface="Calibri"/>
                <a:hlinkClick r:id="rId4"/>
              </a:rPr>
              <a:t>变分推断</a:t>
            </a:r>
            <a:r>
              <a:rPr lang="zh-CN" altLang="en-US">
                <a:ea typeface="宋体"/>
                <a:cs typeface="Calibri"/>
              </a:rPr>
              <a:t>等思想进行求解。</a:t>
            </a:r>
          </a:p>
          <a:p>
            <a:endParaRPr lang="zh-CN" altLang="en-US">
              <a:ea typeface="宋体"/>
              <a:cs typeface="Calibri"/>
            </a:endParaRPr>
          </a:p>
        </p:txBody>
      </p:sp>
      <p:sp>
        <p:nvSpPr>
          <p:cNvPr id="5" name="文本框 4">
            <a:extLst>
              <a:ext uri="{FF2B5EF4-FFF2-40B4-BE49-F238E27FC236}">
                <a16:creationId xmlns:a16="http://schemas.microsoft.com/office/drawing/2014/main" id="{06003FB9-7FC5-1758-522D-8AB84DB3CA61}"/>
              </a:ext>
            </a:extLst>
          </p:cNvPr>
          <p:cNvSpPr txBox="1"/>
          <p:nvPr/>
        </p:nvSpPr>
        <p:spPr>
          <a:xfrm>
            <a:off x="6966858" y="6483803"/>
            <a:ext cx="53884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dirty="0">
                <a:ea typeface="宋体"/>
                <a:cs typeface="Calibri"/>
                <a:hlinkClick r:id="rId5"/>
              </a:rPr>
              <a:t>生成扩散模型漫谈（一）：DDPM = 拆楼 + 建楼</a:t>
            </a:r>
            <a:endParaRPr lang="zh-CN" altLang="en-US"/>
          </a:p>
        </p:txBody>
      </p:sp>
    </p:spTree>
    <p:extLst>
      <p:ext uri="{BB962C8B-B14F-4D97-AF65-F5344CB8AC3E}">
        <p14:creationId xmlns:p14="http://schemas.microsoft.com/office/powerpoint/2010/main" val="1344289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089DD223-91D9-0E01-BD76-0AD3D7A46119}"/>
              </a:ext>
            </a:extLst>
          </p:cNvPr>
          <p:cNvSpPr txBox="1">
            <a:spLocks/>
          </p:cNvSpPr>
          <p:nvPr/>
        </p:nvSpPr>
        <p:spPr>
          <a:xfrm>
            <a:off x="337159" y="-2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Times New Roman"/>
                <a:ea typeface="+mj-lt"/>
                <a:cs typeface="Times New Roman"/>
              </a:rPr>
              <a:t>Continuous Diffusion Language Modeling</a:t>
            </a:r>
            <a:endParaRPr lang="zh-CN" dirty="0"/>
          </a:p>
        </p:txBody>
      </p:sp>
      <p:pic>
        <p:nvPicPr>
          <p:cNvPr id="8" name="图片 8" descr="图示&#10;&#10;已自动生成说明">
            <a:extLst>
              <a:ext uri="{FF2B5EF4-FFF2-40B4-BE49-F238E27FC236}">
                <a16:creationId xmlns:a16="http://schemas.microsoft.com/office/drawing/2014/main" id="{2B05F5ED-C9D3-C38A-697B-8A2EC9C31330}"/>
              </a:ext>
            </a:extLst>
          </p:cNvPr>
          <p:cNvPicPr>
            <a:picLocks noChangeAspect="1"/>
          </p:cNvPicPr>
          <p:nvPr/>
        </p:nvPicPr>
        <p:blipFill>
          <a:blip r:embed="rId3"/>
          <a:stretch>
            <a:fillRect/>
          </a:stretch>
        </p:blipFill>
        <p:spPr>
          <a:xfrm>
            <a:off x="895690" y="2283536"/>
            <a:ext cx="10414226" cy="2440607"/>
          </a:xfrm>
          <a:prstGeom prst="rect">
            <a:avLst/>
          </a:prstGeom>
        </p:spPr>
      </p:pic>
      <p:pic>
        <p:nvPicPr>
          <p:cNvPr id="2" name="图片 2">
            <a:extLst>
              <a:ext uri="{FF2B5EF4-FFF2-40B4-BE49-F238E27FC236}">
                <a16:creationId xmlns:a16="http://schemas.microsoft.com/office/drawing/2014/main" id="{526DB386-377D-B085-DD4F-734EE2EC9BB3}"/>
              </a:ext>
            </a:extLst>
          </p:cNvPr>
          <p:cNvPicPr>
            <a:picLocks noChangeAspect="1"/>
          </p:cNvPicPr>
          <p:nvPr/>
        </p:nvPicPr>
        <p:blipFill>
          <a:blip r:embed="rId4"/>
          <a:stretch>
            <a:fillRect/>
          </a:stretch>
        </p:blipFill>
        <p:spPr>
          <a:xfrm>
            <a:off x="6425293" y="4852628"/>
            <a:ext cx="4716236" cy="486495"/>
          </a:xfrm>
          <a:prstGeom prst="rect">
            <a:avLst/>
          </a:prstGeom>
        </p:spPr>
      </p:pic>
      <p:pic>
        <p:nvPicPr>
          <p:cNvPr id="3" name="图片 3">
            <a:extLst>
              <a:ext uri="{FF2B5EF4-FFF2-40B4-BE49-F238E27FC236}">
                <a16:creationId xmlns:a16="http://schemas.microsoft.com/office/drawing/2014/main" id="{47048159-DBD7-0BE2-EE59-EFA18972E93B}"/>
              </a:ext>
            </a:extLst>
          </p:cNvPr>
          <p:cNvPicPr>
            <a:picLocks noChangeAspect="1"/>
          </p:cNvPicPr>
          <p:nvPr/>
        </p:nvPicPr>
        <p:blipFill>
          <a:blip r:embed="rId5"/>
          <a:stretch>
            <a:fillRect/>
          </a:stretch>
        </p:blipFill>
        <p:spPr>
          <a:xfrm>
            <a:off x="5295900" y="5579312"/>
            <a:ext cx="6267449" cy="461873"/>
          </a:xfrm>
          <a:prstGeom prst="rect">
            <a:avLst/>
          </a:prstGeom>
        </p:spPr>
      </p:pic>
      <p:pic>
        <p:nvPicPr>
          <p:cNvPr id="4" name="图片 5">
            <a:extLst>
              <a:ext uri="{FF2B5EF4-FFF2-40B4-BE49-F238E27FC236}">
                <a16:creationId xmlns:a16="http://schemas.microsoft.com/office/drawing/2014/main" id="{0EC9F8E4-C2C9-7A2D-1062-8123FD63EFF1}"/>
              </a:ext>
            </a:extLst>
          </p:cNvPr>
          <p:cNvPicPr>
            <a:picLocks noChangeAspect="1"/>
          </p:cNvPicPr>
          <p:nvPr/>
        </p:nvPicPr>
        <p:blipFill>
          <a:blip r:embed="rId6"/>
          <a:stretch>
            <a:fillRect/>
          </a:stretch>
        </p:blipFill>
        <p:spPr>
          <a:xfrm>
            <a:off x="6425293" y="1738743"/>
            <a:ext cx="5029200" cy="454976"/>
          </a:xfrm>
          <a:prstGeom prst="rect">
            <a:avLst/>
          </a:prstGeom>
        </p:spPr>
      </p:pic>
    </p:spTree>
    <p:extLst>
      <p:ext uri="{BB962C8B-B14F-4D97-AF65-F5344CB8AC3E}">
        <p14:creationId xmlns:p14="http://schemas.microsoft.com/office/powerpoint/2010/main" val="1489305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F8C8E91D-4292-9B01-7AC8-D3E78483749C}"/>
              </a:ext>
            </a:extLst>
          </p:cNvPr>
          <p:cNvSpPr txBox="1">
            <a:spLocks/>
          </p:cNvSpPr>
          <p:nvPr/>
        </p:nvSpPr>
        <p:spPr>
          <a:xfrm>
            <a:off x="337159" y="-2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Times New Roman"/>
                <a:ea typeface="+mj-lt"/>
                <a:cs typeface="Times New Roman"/>
              </a:rPr>
              <a:t>Continuous Diffusion Language Modeling</a:t>
            </a:r>
            <a:endParaRPr lang="zh-CN" dirty="0"/>
          </a:p>
        </p:txBody>
      </p:sp>
      <p:sp>
        <p:nvSpPr>
          <p:cNvPr id="8" name="文本框 7">
            <a:extLst>
              <a:ext uri="{FF2B5EF4-FFF2-40B4-BE49-F238E27FC236}">
                <a16:creationId xmlns:a16="http://schemas.microsoft.com/office/drawing/2014/main" id="{20A4C291-51CE-738A-B138-B9F8DEC380AC}"/>
              </a:ext>
            </a:extLst>
          </p:cNvPr>
          <p:cNvSpPr txBox="1"/>
          <p:nvPr/>
        </p:nvSpPr>
        <p:spPr>
          <a:xfrm>
            <a:off x="920750" y="2117271"/>
            <a:ext cx="870675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zh-CN" sz="2800">
                <a:latin typeface="Times New Roman"/>
                <a:ea typeface="等线"/>
                <a:cs typeface="Times New Roman"/>
              </a:rPr>
              <a:t>Diffusi</a:t>
            </a:r>
            <a:r>
              <a:rPr lang="en-US" altLang="zh-CN" sz="2800" dirty="0" err="1">
                <a:latin typeface="Times New Roman"/>
                <a:ea typeface="宋体"/>
                <a:cs typeface="Times New Roman"/>
              </a:rPr>
              <a:t>on_Model</a:t>
            </a:r>
            <a:r>
              <a:rPr lang="zh-CN" sz="2800">
                <a:latin typeface="Times New Roman"/>
                <a:ea typeface="等线"/>
                <a:cs typeface="Times New Roman"/>
              </a:rPr>
              <a:t>的</a:t>
            </a:r>
            <a:r>
              <a:rPr lang="zh-CN" sz="2800" b="1">
                <a:latin typeface="Times New Roman"/>
                <a:ea typeface="等线"/>
                <a:cs typeface="Times New Roman"/>
              </a:rPr>
              <a:t>基础上增添了两项词嵌入的优化</a:t>
            </a:r>
            <a:endParaRPr lang="zh-CN" sz="2800" b="1" dirty="0">
              <a:latin typeface="Times New Roman"/>
              <a:ea typeface="等线"/>
              <a:cs typeface="Times New Roman"/>
            </a:endParaRPr>
          </a:p>
        </p:txBody>
      </p:sp>
      <p:pic>
        <p:nvPicPr>
          <p:cNvPr id="9" name="图片 9" descr="文本&#10;&#10;已自动生成说明">
            <a:extLst>
              <a:ext uri="{FF2B5EF4-FFF2-40B4-BE49-F238E27FC236}">
                <a16:creationId xmlns:a16="http://schemas.microsoft.com/office/drawing/2014/main" id="{767329DE-2E32-6909-7B46-1D2FAB9A8767}"/>
              </a:ext>
            </a:extLst>
          </p:cNvPr>
          <p:cNvPicPr>
            <a:picLocks noChangeAspect="1"/>
          </p:cNvPicPr>
          <p:nvPr/>
        </p:nvPicPr>
        <p:blipFill>
          <a:blip r:embed="rId3"/>
          <a:stretch>
            <a:fillRect/>
          </a:stretch>
        </p:blipFill>
        <p:spPr>
          <a:xfrm>
            <a:off x="484414" y="3145097"/>
            <a:ext cx="11628664" cy="1509419"/>
          </a:xfrm>
          <a:prstGeom prst="rect">
            <a:avLst/>
          </a:prstGeom>
        </p:spPr>
      </p:pic>
    </p:spTree>
    <p:extLst>
      <p:ext uri="{BB962C8B-B14F-4D97-AF65-F5344CB8AC3E}">
        <p14:creationId xmlns:p14="http://schemas.microsoft.com/office/powerpoint/2010/main" val="3866637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0AFD2317-6310-B639-88D9-A08A7B2BB668}"/>
              </a:ext>
            </a:extLst>
          </p:cNvPr>
          <p:cNvSpPr txBox="1">
            <a:spLocks/>
          </p:cNvSpPr>
          <p:nvPr/>
        </p:nvSpPr>
        <p:spPr>
          <a:xfrm>
            <a:off x="337159" y="-2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latin typeface="Times New Roman"/>
                <a:ea typeface="+mj-lt"/>
                <a:cs typeface="Times New Roman"/>
              </a:rPr>
              <a:t>Continuous Diffusion Language Modeling</a:t>
            </a:r>
            <a:endParaRPr lang="zh-CN" dirty="0"/>
          </a:p>
        </p:txBody>
      </p:sp>
      <p:pic>
        <p:nvPicPr>
          <p:cNvPr id="7" name="图片 7" descr="图片包含 图示&#10;&#10;已自动生成说明">
            <a:extLst>
              <a:ext uri="{FF2B5EF4-FFF2-40B4-BE49-F238E27FC236}">
                <a16:creationId xmlns:a16="http://schemas.microsoft.com/office/drawing/2014/main" id="{DEDC052F-CD92-9E6E-5784-5786F9552F1D}"/>
              </a:ext>
            </a:extLst>
          </p:cNvPr>
          <p:cNvPicPr>
            <a:picLocks noChangeAspect="1"/>
          </p:cNvPicPr>
          <p:nvPr/>
        </p:nvPicPr>
        <p:blipFill>
          <a:blip r:embed="rId2"/>
          <a:stretch>
            <a:fillRect/>
          </a:stretch>
        </p:blipFill>
        <p:spPr>
          <a:xfrm>
            <a:off x="1435100" y="3278732"/>
            <a:ext cx="6629400" cy="554536"/>
          </a:xfrm>
          <a:prstGeom prst="rect">
            <a:avLst/>
          </a:prstGeom>
        </p:spPr>
      </p:pic>
      <p:pic>
        <p:nvPicPr>
          <p:cNvPr id="8" name="图片 8">
            <a:extLst>
              <a:ext uri="{FF2B5EF4-FFF2-40B4-BE49-F238E27FC236}">
                <a16:creationId xmlns:a16="http://schemas.microsoft.com/office/drawing/2014/main" id="{2479CD8D-2BDE-044D-CDF4-976024A2A662}"/>
              </a:ext>
            </a:extLst>
          </p:cNvPr>
          <p:cNvPicPr>
            <a:picLocks noChangeAspect="1"/>
          </p:cNvPicPr>
          <p:nvPr/>
        </p:nvPicPr>
        <p:blipFill>
          <a:blip r:embed="rId3"/>
          <a:stretch>
            <a:fillRect/>
          </a:stretch>
        </p:blipFill>
        <p:spPr>
          <a:xfrm>
            <a:off x="1435100" y="4722248"/>
            <a:ext cx="6858000" cy="550404"/>
          </a:xfrm>
          <a:prstGeom prst="rect">
            <a:avLst/>
          </a:prstGeom>
        </p:spPr>
      </p:pic>
      <p:pic>
        <p:nvPicPr>
          <p:cNvPr id="10" name="图片 9" descr="文本&#10;&#10;已自动生成说明">
            <a:extLst>
              <a:ext uri="{FF2B5EF4-FFF2-40B4-BE49-F238E27FC236}">
                <a16:creationId xmlns:a16="http://schemas.microsoft.com/office/drawing/2014/main" id="{394D0F0B-9BE6-C7AA-4243-D6EBDB6BC286}"/>
              </a:ext>
            </a:extLst>
          </p:cNvPr>
          <p:cNvPicPr>
            <a:picLocks noChangeAspect="1"/>
          </p:cNvPicPr>
          <p:nvPr/>
        </p:nvPicPr>
        <p:blipFill>
          <a:blip r:embed="rId4"/>
          <a:stretch>
            <a:fillRect/>
          </a:stretch>
        </p:blipFill>
        <p:spPr>
          <a:xfrm>
            <a:off x="1226344" y="1573018"/>
            <a:ext cx="8743949" cy="977496"/>
          </a:xfrm>
          <a:prstGeom prst="rect">
            <a:avLst/>
          </a:prstGeom>
        </p:spPr>
      </p:pic>
    </p:spTree>
    <p:extLst>
      <p:ext uri="{BB962C8B-B14F-4D97-AF65-F5344CB8AC3E}">
        <p14:creationId xmlns:p14="http://schemas.microsoft.com/office/powerpoint/2010/main" val="1874395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089DD223-91D9-0E01-BD76-0AD3D7A46119}"/>
              </a:ext>
            </a:extLst>
          </p:cNvPr>
          <p:cNvSpPr txBox="1">
            <a:spLocks/>
          </p:cNvSpPr>
          <p:nvPr/>
        </p:nvSpPr>
        <p:spPr>
          <a:xfrm>
            <a:off x="337159" y="-2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atin typeface="Times New Roman"/>
                <a:ea typeface="+mj-lt"/>
                <a:cs typeface="+mj-lt"/>
              </a:rPr>
              <a:t>Controllable Text Generation</a:t>
            </a:r>
          </a:p>
        </p:txBody>
      </p:sp>
      <p:pic>
        <p:nvPicPr>
          <p:cNvPr id="2" name="图片 2" descr="图示, 示意图&#10;&#10;已自动生成说明">
            <a:extLst>
              <a:ext uri="{FF2B5EF4-FFF2-40B4-BE49-F238E27FC236}">
                <a16:creationId xmlns:a16="http://schemas.microsoft.com/office/drawing/2014/main" id="{0B14E2E2-341B-3B49-8977-95773B6D647B}"/>
              </a:ext>
            </a:extLst>
          </p:cNvPr>
          <p:cNvPicPr>
            <a:picLocks noChangeAspect="1"/>
          </p:cNvPicPr>
          <p:nvPr/>
        </p:nvPicPr>
        <p:blipFill>
          <a:blip r:embed="rId3"/>
          <a:stretch>
            <a:fillRect/>
          </a:stretch>
        </p:blipFill>
        <p:spPr>
          <a:xfrm>
            <a:off x="1069181" y="1027186"/>
            <a:ext cx="10053636" cy="3589191"/>
          </a:xfrm>
          <a:prstGeom prst="rect">
            <a:avLst/>
          </a:prstGeom>
        </p:spPr>
      </p:pic>
      <p:pic>
        <p:nvPicPr>
          <p:cNvPr id="3" name="图片 3">
            <a:extLst>
              <a:ext uri="{FF2B5EF4-FFF2-40B4-BE49-F238E27FC236}">
                <a16:creationId xmlns:a16="http://schemas.microsoft.com/office/drawing/2014/main" id="{5BA3F966-3485-9EE4-B1D0-04D6BD11EF6C}"/>
              </a:ext>
            </a:extLst>
          </p:cNvPr>
          <p:cNvPicPr>
            <a:picLocks noChangeAspect="1"/>
          </p:cNvPicPr>
          <p:nvPr/>
        </p:nvPicPr>
        <p:blipFill>
          <a:blip r:embed="rId4"/>
          <a:stretch>
            <a:fillRect/>
          </a:stretch>
        </p:blipFill>
        <p:spPr>
          <a:xfrm>
            <a:off x="1139496" y="4927679"/>
            <a:ext cx="10494168" cy="823201"/>
          </a:xfrm>
          <a:prstGeom prst="rect">
            <a:avLst/>
          </a:prstGeom>
        </p:spPr>
      </p:pic>
      <p:pic>
        <p:nvPicPr>
          <p:cNvPr id="7" name="图片 7">
            <a:extLst>
              <a:ext uri="{FF2B5EF4-FFF2-40B4-BE49-F238E27FC236}">
                <a16:creationId xmlns:a16="http://schemas.microsoft.com/office/drawing/2014/main" id="{C418C213-4BD3-3084-27CA-788FE4AF02B4}"/>
              </a:ext>
            </a:extLst>
          </p:cNvPr>
          <p:cNvPicPr>
            <a:picLocks noChangeAspect="1"/>
          </p:cNvPicPr>
          <p:nvPr/>
        </p:nvPicPr>
        <p:blipFill>
          <a:blip r:embed="rId5"/>
          <a:stretch>
            <a:fillRect/>
          </a:stretch>
        </p:blipFill>
        <p:spPr>
          <a:xfrm>
            <a:off x="5498306" y="6100965"/>
            <a:ext cx="5207793" cy="454413"/>
          </a:xfrm>
          <a:prstGeom prst="rect">
            <a:avLst/>
          </a:prstGeom>
        </p:spPr>
      </p:pic>
      <p:pic>
        <p:nvPicPr>
          <p:cNvPr id="8" name="图片 8">
            <a:extLst>
              <a:ext uri="{FF2B5EF4-FFF2-40B4-BE49-F238E27FC236}">
                <a16:creationId xmlns:a16="http://schemas.microsoft.com/office/drawing/2014/main" id="{F29A0D5E-BBD9-32AC-E4D8-ED4C45042409}"/>
              </a:ext>
            </a:extLst>
          </p:cNvPr>
          <p:cNvPicPr>
            <a:picLocks noChangeAspect="1"/>
          </p:cNvPicPr>
          <p:nvPr/>
        </p:nvPicPr>
        <p:blipFill>
          <a:blip r:embed="rId6"/>
          <a:stretch>
            <a:fillRect/>
          </a:stretch>
        </p:blipFill>
        <p:spPr>
          <a:xfrm>
            <a:off x="2676524" y="6052325"/>
            <a:ext cx="2826543" cy="504068"/>
          </a:xfrm>
          <a:prstGeom prst="rect">
            <a:avLst/>
          </a:prstGeom>
        </p:spPr>
      </p:pic>
    </p:spTree>
    <p:extLst>
      <p:ext uri="{BB962C8B-B14F-4D97-AF65-F5344CB8AC3E}">
        <p14:creationId xmlns:p14="http://schemas.microsoft.com/office/powerpoint/2010/main" val="2360458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492AD6-7151-357F-7804-2B5BCC522264}"/>
              </a:ext>
            </a:extLst>
          </p:cNvPr>
          <p:cNvSpPr>
            <a:spLocks noGrp="1"/>
          </p:cNvSpPr>
          <p:nvPr>
            <p:ph type="title"/>
          </p:nvPr>
        </p:nvSpPr>
        <p:spPr>
          <a:xfrm>
            <a:off x="389965" y="-4669"/>
            <a:ext cx="10515600" cy="1325563"/>
          </a:xfrm>
        </p:spPr>
        <p:txBody>
          <a:bodyPr>
            <a:normAutofit/>
          </a:bodyPr>
          <a:lstStyle/>
          <a:p>
            <a:r>
              <a:rPr lang="zh-CN" altLang="en-US">
                <a:latin typeface="Times New Roman"/>
                <a:ea typeface="宋体"/>
                <a:cs typeface="Calibri Light"/>
              </a:rPr>
              <a:t>Datasets</a:t>
            </a:r>
            <a:endParaRPr lang="zh-CN" altLang="en-US">
              <a:latin typeface="Times New Roman"/>
              <a:ea typeface="宋体"/>
              <a:cs typeface="Times New Roman"/>
            </a:endParaRPr>
          </a:p>
        </p:txBody>
      </p:sp>
      <p:sp>
        <p:nvSpPr>
          <p:cNvPr id="3" name="文本框 2">
            <a:extLst>
              <a:ext uri="{FF2B5EF4-FFF2-40B4-BE49-F238E27FC236}">
                <a16:creationId xmlns:a16="http://schemas.microsoft.com/office/drawing/2014/main" id="{7FF8A7DD-AF3C-E072-BC07-F3F196C09043}"/>
              </a:ext>
            </a:extLst>
          </p:cNvPr>
          <p:cNvSpPr txBox="1"/>
          <p:nvPr/>
        </p:nvSpPr>
        <p:spPr>
          <a:xfrm>
            <a:off x="949698" y="1453963"/>
            <a:ext cx="1095304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zh-CN" altLang="en-US" sz="2000" b="1">
                <a:latin typeface="Times New Roman"/>
                <a:ea typeface="宋体"/>
                <a:cs typeface="Calibri"/>
              </a:rPr>
              <a:t>The E2E dataset</a:t>
            </a:r>
            <a:r>
              <a:rPr lang="zh-CN" altLang="en-US" sz="2000">
                <a:latin typeface="Times New Roman"/>
                <a:ea typeface="宋体"/>
                <a:cs typeface="Calibri"/>
              </a:rPr>
              <a:t>: </a:t>
            </a:r>
            <a:r>
              <a:rPr lang="zh-CN" altLang="en-US" sz="2000">
                <a:latin typeface="Calibri"/>
                <a:ea typeface="宋体"/>
                <a:cs typeface="Calibri"/>
              </a:rPr>
              <a:t>面向餐馆描述领域，包含</a:t>
            </a:r>
            <a:r>
              <a:rPr lang="en-US" altLang="zh-CN" sz="2000" dirty="0">
                <a:latin typeface="Calibri"/>
                <a:ea typeface="宋体"/>
                <a:cs typeface="Calibri"/>
              </a:rPr>
              <a:t>50K</a:t>
            </a:r>
            <a:r>
              <a:rPr lang="zh-CN" altLang="en-US" sz="2000">
                <a:latin typeface="Calibri"/>
                <a:ea typeface="宋体"/>
                <a:cs typeface="Calibri"/>
              </a:rPr>
              <a:t>个餐厅评论，每一条数据都对应</a:t>
            </a:r>
            <a:r>
              <a:rPr lang="zh-CN" altLang="en-US" sz="2000" b="1">
                <a:latin typeface="Calibri"/>
                <a:ea typeface="宋体"/>
                <a:cs typeface="Calibri"/>
              </a:rPr>
              <a:t>多个</a:t>
            </a:r>
            <a:r>
              <a:rPr lang="zh-CN" altLang="en-US" sz="2000">
                <a:latin typeface="Calibri"/>
                <a:ea typeface="宋体"/>
                <a:cs typeface="Calibri"/>
              </a:rPr>
              <a:t>参考文本。</a:t>
            </a:r>
          </a:p>
          <a:p>
            <a:pPr marL="457200" indent="-457200">
              <a:buFont typeface="Arial"/>
              <a:buChar char="•"/>
            </a:pPr>
            <a:r>
              <a:rPr lang="zh-CN" altLang="en-US" sz="2000">
                <a:latin typeface="Calibri"/>
                <a:ea typeface="宋体"/>
                <a:cs typeface="Calibri"/>
              </a:rPr>
              <a:t>输入：餐馆信息表示；输出：对餐馆的自然语言描述</a:t>
            </a:r>
          </a:p>
        </p:txBody>
      </p:sp>
      <p:pic>
        <p:nvPicPr>
          <p:cNvPr id="4" name="图片 4" descr="图形用户界面, 图表, 瀑布图&#10;&#10;已自动生成说明">
            <a:extLst>
              <a:ext uri="{FF2B5EF4-FFF2-40B4-BE49-F238E27FC236}">
                <a16:creationId xmlns:a16="http://schemas.microsoft.com/office/drawing/2014/main" id="{98E9566A-349F-3D40-6C24-32ECD54006B6}"/>
              </a:ext>
            </a:extLst>
          </p:cNvPr>
          <p:cNvPicPr>
            <a:picLocks noChangeAspect="1"/>
          </p:cNvPicPr>
          <p:nvPr/>
        </p:nvPicPr>
        <p:blipFill>
          <a:blip r:embed="rId2"/>
          <a:stretch>
            <a:fillRect/>
          </a:stretch>
        </p:blipFill>
        <p:spPr>
          <a:xfrm>
            <a:off x="1985962" y="2457477"/>
            <a:ext cx="8886823" cy="3609921"/>
          </a:xfrm>
          <a:prstGeom prst="rect">
            <a:avLst/>
          </a:prstGeom>
        </p:spPr>
      </p:pic>
      <p:sp>
        <p:nvSpPr>
          <p:cNvPr id="5" name="文本框 4">
            <a:extLst>
              <a:ext uri="{FF2B5EF4-FFF2-40B4-BE49-F238E27FC236}">
                <a16:creationId xmlns:a16="http://schemas.microsoft.com/office/drawing/2014/main" id="{C690FC3B-0098-B1BD-093C-4172AD9C0F4E}"/>
              </a:ext>
            </a:extLst>
          </p:cNvPr>
          <p:cNvSpPr txBox="1"/>
          <p:nvPr/>
        </p:nvSpPr>
        <p:spPr>
          <a:xfrm>
            <a:off x="7125890" y="6375797"/>
            <a:ext cx="5482828" cy="3750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dirty="0">
                <a:ea typeface="宋体"/>
                <a:cs typeface="Calibri"/>
                <a:hlinkClick r:id="rId3"/>
              </a:rPr>
              <a:t>https://cloud.tencent.com/developer/news/16681</a:t>
            </a:r>
            <a:endParaRPr lang="zh-CN" altLang="en-US" dirty="0">
              <a:hlinkClick r:id="rId3"/>
            </a:endParaRPr>
          </a:p>
        </p:txBody>
      </p:sp>
    </p:spTree>
    <p:extLst>
      <p:ext uri="{BB962C8B-B14F-4D97-AF65-F5344CB8AC3E}">
        <p14:creationId xmlns:p14="http://schemas.microsoft.com/office/powerpoint/2010/main" val="2509333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D67C5CEB-1A33-927B-16EB-8692BFEF5A63}"/>
              </a:ext>
            </a:extLst>
          </p:cNvPr>
          <p:cNvSpPr>
            <a:spLocks noGrp="1"/>
          </p:cNvSpPr>
          <p:nvPr>
            <p:ph type="title"/>
          </p:nvPr>
        </p:nvSpPr>
        <p:spPr>
          <a:xfrm>
            <a:off x="389965" y="-4669"/>
            <a:ext cx="10515600" cy="1325563"/>
          </a:xfrm>
        </p:spPr>
        <p:txBody>
          <a:bodyPr>
            <a:normAutofit/>
          </a:bodyPr>
          <a:lstStyle/>
          <a:p>
            <a:r>
              <a:rPr lang="zh-CN" altLang="en-US">
                <a:latin typeface="Times New Roman"/>
                <a:ea typeface="宋体"/>
                <a:cs typeface="Calibri Light"/>
              </a:rPr>
              <a:t>Datasets</a:t>
            </a:r>
            <a:endParaRPr lang="zh-CN" altLang="en-US">
              <a:latin typeface="Times New Roman"/>
              <a:ea typeface="宋体"/>
              <a:cs typeface="Times New Roman"/>
            </a:endParaRPr>
          </a:p>
        </p:txBody>
      </p:sp>
      <p:sp>
        <p:nvSpPr>
          <p:cNvPr id="7" name="文本框 6">
            <a:extLst>
              <a:ext uri="{FF2B5EF4-FFF2-40B4-BE49-F238E27FC236}">
                <a16:creationId xmlns:a16="http://schemas.microsoft.com/office/drawing/2014/main" id="{94E794CC-0FDA-4EFE-05E9-618DFF78666E}"/>
              </a:ext>
            </a:extLst>
          </p:cNvPr>
          <p:cNvSpPr txBox="1"/>
          <p:nvPr/>
        </p:nvSpPr>
        <p:spPr>
          <a:xfrm>
            <a:off x="592510" y="1013432"/>
            <a:ext cx="1095304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zh-CN" altLang="en-US" sz="2000" b="1">
                <a:latin typeface="Calibri"/>
                <a:ea typeface="宋体"/>
                <a:cs typeface="Calibri"/>
              </a:rPr>
              <a:t>The ROCstories dataset: </a:t>
            </a:r>
            <a:r>
              <a:rPr lang="zh-CN" altLang="en-US" sz="2000">
                <a:latin typeface="Calibri"/>
                <a:ea typeface="宋体"/>
                <a:cs typeface="Calibri"/>
              </a:rPr>
              <a:t>由</a:t>
            </a:r>
            <a:r>
              <a:rPr lang="en-US" altLang="zh-CN" sz="2000" dirty="0">
                <a:latin typeface="Calibri"/>
                <a:ea typeface="宋体"/>
                <a:cs typeface="Calibri"/>
              </a:rPr>
              <a:t>98K</a:t>
            </a:r>
            <a:r>
              <a:rPr lang="zh-CN" altLang="en-US" sz="2000">
                <a:latin typeface="Calibri"/>
                <a:ea typeface="宋体"/>
                <a:cs typeface="Calibri"/>
              </a:rPr>
              <a:t>个五句话的故事组成，捕捉了日常事件之间丰富的因果关系和时间常识关系。</a:t>
            </a:r>
            <a:endParaRPr lang="zh-CN">
              <a:cs typeface="Calibri" panose="020F0502020204030204"/>
            </a:endParaRPr>
          </a:p>
          <a:p>
            <a:pPr marL="342900" indent="-342900">
              <a:buFont typeface="Arial"/>
              <a:buChar char="•"/>
            </a:pPr>
            <a:r>
              <a:rPr lang="zh-CN" altLang="en-US" sz="2000">
                <a:latin typeface="Calibri"/>
                <a:ea typeface="宋体"/>
                <a:cs typeface="Calibri"/>
              </a:rPr>
              <a:t>定义：给定标题、开头或者提示词，来生成故事。</a:t>
            </a:r>
          </a:p>
        </p:txBody>
      </p:sp>
      <p:pic>
        <p:nvPicPr>
          <p:cNvPr id="8" name="图片 8" descr="图形用户界面, 文本, 应用程序, 聊天或短信&#10;&#10;已自动生成说明">
            <a:extLst>
              <a:ext uri="{FF2B5EF4-FFF2-40B4-BE49-F238E27FC236}">
                <a16:creationId xmlns:a16="http://schemas.microsoft.com/office/drawing/2014/main" id="{91B804E1-6A40-C13E-7C36-5BA25B882BED}"/>
              </a:ext>
            </a:extLst>
          </p:cNvPr>
          <p:cNvPicPr>
            <a:picLocks noChangeAspect="1"/>
          </p:cNvPicPr>
          <p:nvPr/>
        </p:nvPicPr>
        <p:blipFill>
          <a:blip r:embed="rId2"/>
          <a:stretch>
            <a:fillRect/>
          </a:stretch>
        </p:blipFill>
        <p:spPr>
          <a:xfrm>
            <a:off x="592931" y="4317862"/>
            <a:ext cx="11315698" cy="2079901"/>
          </a:xfrm>
          <a:prstGeom prst="rect">
            <a:avLst/>
          </a:prstGeom>
        </p:spPr>
      </p:pic>
      <p:pic>
        <p:nvPicPr>
          <p:cNvPr id="9" name="图片 9" descr="图形用户界面, 文本, 应用程序, 聊天或短信&#10;&#10;已自动生成说明">
            <a:extLst>
              <a:ext uri="{FF2B5EF4-FFF2-40B4-BE49-F238E27FC236}">
                <a16:creationId xmlns:a16="http://schemas.microsoft.com/office/drawing/2014/main" id="{97C9FBB0-9F46-578B-74B2-1A952EBB87C3}"/>
              </a:ext>
            </a:extLst>
          </p:cNvPr>
          <p:cNvPicPr>
            <a:picLocks noChangeAspect="1"/>
          </p:cNvPicPr>
          <p:nvPr/>
        </p:nvPicPr>
        <p:blipFill>
          <a:blip r:embed="rId3"/>
          <a:stretch>
            <a:fillRect/>
          </a:stretch>
        </p:blipFill>
        <p:spPr>
          <a:xfrm>
            <a:off x="592931" y="2114949"/>
            <a:ext cx="11315699" cy="1997069"/>
          </a:xfrm>
          <a:prstGeom prst="rect">
            <a:avLst/>
          </a:prstGeom>
        </p:spPr>
      </p:pic>
      <p:sp>
        <p:nvSpPr>
          <p:cNvPr id="11" name="文本框 10">
            <a:extLst>
              <a:ext uri="{FF2B5EF4-FFF2-40B4-BE49-F238E27FC236}">
                <a16:creationId xmlns:a16="http://schemas.microsoft.com/office/drawing/2014/main" id="{3D23A463-8A20-9517-0194-0F86EE9989EF}"/>
              </a:ext>
            </a:extLst>
          </p:cNvPr>
          <p:cNvSpPr txBox="1"/>
          <p:nvPr/>
        </p:nvSpPr>
        <p:spPr>
          <a:xfrm>
            <a:off x="8054578" y="6482953"/>
            <a:ext cx="5482828" cy="3750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dirty="0">
                <a:ea typeface="宋体"/>
                <a:cs typeface="Calibri"/>
                <a:hlinkClick r:id="rId4"/>
              </a:rPr>
              <a:t>https://cs.rochester.edu/nlp/rocstories/</a:t>
            </a:r>
            <a:endParaRPr lang="zh-CN" altLang="en-US" dirty="0">
              <a:ea typeface="宋体"/>
              <a:cs typeface="Calibri"/>
            </a:endParaRPr>
          </a:p>
        </p:txBody>
      </p:sp>
    </p:spTree>
    <p:extLst>
      <p:ext uri="{BB962C8B-B14F-4D97-AF65-F5344CB8AC3E}">
        <p14:creationId xmlns:p14="http://schemas.microsoft.com/office/powerpoint/2010/main" val="2068761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descr="表格&#10;&#10;已自动生成说明">
            <a:extLst>
              <a:ext uri="{FF2B5EF4-FFF2-40B4-BE49-F238E27FC236}">
                <a16:creationId xmlns:a16="http://schemas.microsoft.com/office/drawing/2014/main" id="{6BB77C54-C32E-D616-7183-4F5C47D152B6}"/>
              </a:ext>
            </a:extLst>
          </p:cNvPr>
          <p:cNvPicPr>
            <a:picLocks noGrp="1" noChangeAspect="1"/>
          </p:cNvPicPr>
          <p:nvPr>
            <p:ph idx="1"/>
          </p:nvPr>
        </p:nvPicPr>
        <p:blipFill>
          <a:blip r:embed="rId3"/>
          <a:stretch>
            <a:fillRect/>
          </a:stretch>
        </p:blipFill>
        <p:spPr>
          <a:xfrm>
            <a:off x="933450" y="1633911"/>
            <a:ext cx="10515600" cy="4329953"/>
          </a:xfrm>
        </p:spPr>
      </p:pic>
      <p:sp>
        <p:nvSpPr>
          <p:cNvPr id="6" name="标题 1">
            <a:extLst>
              <a:ext uri="{FF2B5EF4-FFF2-40B4-BE49-F238E27FC236}">
                <a16:creationId xmlns:a16="http://schemas.microsoft.com/office/drawing/2014/main" id="{8A99F080-B000-6A13-A905-E9766E3509AC}"/>
              </a:ext>
            </a:extLst>
          </p:cNvPr>
          <p:cNvSpPr txBox="1">
            <a:spLocks/>
          </p:cNvSpPr>
          <p:nvPr/>
        </p:nvSpPr>
        <p:spPr>
          <a:xfrm>
            <a:off x="337159" y="-2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latin typeface="Times New Roman"/>
                <a:ea typeface="宋体"/>
                <a:cs typeface="Calibri Light"/>
              </a:rPr>
              <a:t>Expriments</a:t>
            </a:r>
            <a:endParaRPr lang="zh-CN" altLang="en-US" dirty="0">
              <a:latin typeface="Times New Roman"/>
              <a:ea typeface="宋体"/>
              <a:cs typeface="Calibri Light"/>
            </a:endParaRPr>
          </a:p>
        </p:txBody>
      </p:sp>
      <p:sp>
        <p:nvSpPr>
          <p:cNvPr id="3" name="矩形 2">
            <a:extLst>
              <a:ext uri="{FF2B5EF4-FFF2-40B4-BE49-F238E27FC236}">
                <a16:creationId xmlns:a16="http://schemas.microsoft.com/office/drawing/2014/main" id="{BCD9FB3C-4D30-BE5F-250B-B1B06B4BC2F3}"/>
              </a:ext>
            </a:extLst>
          </p:cNvPr>
          <p:cNvSpPr/>
          <p:nvPr/>
        </p:nvSpPr>
        <p:spPr>
          <a:xfrm>
            <a:off x="864618" y="1533165"/>
            <a:ext cx="2487282" cy="4040037"/>
          </a:xfrm>
          <a:prstGeom prst="rect">
            <a:avLst/>
          </a:prstGeom>
          <a:noFill/>
          <a:ln w="5715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5A52DE59-7AA0-6A52-6951-43AB17BD06DE}"/>
              </a:ext>
            </a:extLst>
          </p:cNvPr>
          <p:cNvSpPr txBox="1"/>
          <p:nvPr/>
        </p:nvSpPr>
        <p:spPr>
          <a:xfrm>
            <a:off x="3774056" y="905773"/>
            <a:ext cx="28754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sz="2400" b="1">
                <a:latin typeface="Times New Roman"/>
                <a:ea typeface="宋体"/>
                <a:cs typeface="Calibri"/>
              </a:rPr>
              <a:t>6类控制任务</a:t>
            </a:r>
            <a:endParaRPr lang="zh-CN" altLang="en-US" sz="2400" b="1">
              <a:latin typeface="Times New Roman"/>
              <a:ea typeface="宋体"/>
              <a:cs typeface="Times New Roman"/>
            </a:endParaRPr>
          </a:p>
        </p:txBody>
      </p:sp>
      <p:sp>
        <p:nvSpPr>
          <p:cNvPr id="7" name="左大括号 6">
            <a:extLst>
              <a:ext uri="{FF2B5EF4-FFF2-40B4-BE49-F238E27FC236}">
                <a16:creationId xmlns:a16="http://schemas.microsoft.com/office/drawing/2014/main" id="{0923B8B6-F66B-B702-4F31-DE62F19BE70E}"/>
              </a:ext>
            </a:extLst>
          </p:cNvPr>
          <p:cNvSpPr/>
          <p:nvPr/>
        </p:nvSpPr>
        <p:spPr>
          <a:xfrm>
            <a:off x="336524" y="4162425"/>
            <a:ext cx="330679" cy="104954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左大括号 7">
            <a:extLst>
              <a:ext uri="{FF2B5EF4-FFF2-40B4-BE49-F238E27FC236}">
                <a16:creationId xmlns:a16="http://schemas.microsoft.com/office/drawing/2014/main" id="{AC2D4853-4128-35E5-4096-58EC6CB0F005}"/>
              </a:ext>
            </a:extLst>
          </p:cNvPr>
          <p:cNvSpPr/>
          <p:nvPr/>
        </p:nvSpPr>
        <p:spPr>
          <a:xfrm>
            <a:off x="307769" y="1890802"/>
            <a:ext cx="402565" cy="19696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5C58E82E-FABA-7C03-9ABC-C84EA00D4D77}"/>
              </a:ext>
            </a:extLst>
          </p:cNvPr>
          <p:cNvSpPr txBox="1"/>
          <p:nvPr/>
        </p:nvSpPr>
        <p:spPr>
          <a:xfrm>
            <a:off x="481640" y="6124754"/>
            <a:ext cx="28754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400" b="1">
                <a:latin typeface="Times New Roman"/>
                <a:ea typeface="宋体"/>
                <a:cs typeface="Calibri"/>
              </a:rPr>
              <a:t>Classifier-free</a:t>
            </a:r>
            <a:endParaRPr lang="zh-CN" altLang="en-US" sz="2400" b="1" dirty="0">
              <a:latin typeface="Times New Roman"/>
              <a:ea typeface="宋体"/>
              <a:cs typeface="Calibri"/>
            </a:endParaRPr>
          </a:p>
        </p:txBody>
      </p:sp>
      <p:cxnSp>
        <p:nvCxnSpPr>
          <p:cNvPr id="10" name="直接箭头连接符 9">
            <a:extLst>
              <a:ext uri="{FF2B5EF4-FFF2-40B4-BE49-F238E27FC236}">
                <a16:creationId xmlns:a16="http://schemas.microsoft.com/office/drawing/2014/main" id="{3C2DAE0F-A500-E8EF-2937-F55FBCA460E7}"/>
              </a:ext>
            </a:extLst>
          </p:cNvPr>
          <p:cNvCxnSpPr/>
          <p:nvPr/>
        </p:nvCxnSpPr>
        <p:spPr>
          <a:xfrm flipH="1" flipV="1">
            <a:off x="295455" y="4716492"/>
            <a:ext cx="221412" cy="1400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715C8867-564F-46E3-6035-20CAEDD24DF4}"/>
              </a:ext>
            </a:extLst>
          </p:cNvPr>
          <p:cNvSpPr txBox="1"/>
          <p:nvPr/>
        </p:nvSpPr>
        <p:spPr>
          <a:xfrm>
            <a:off x="337866" y="1078301"/>
            <a:ext cx="28754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400" b="1">
                <a:latin typeface="Times New Roman"/>
                <a:ea typeface="宋体"/>
                <a:cs typeface="Calibri"/>
              </a:rPr>
              <a:t>Classifier-guided</a:t>
            </a:r>
            <a:endParaRPr lang="zh-CN" altLang="en-US" sz="2400" b="1" dirty="0">
              <a:latin typeface="Times New Roman"/>
              <a:ea typeface="宋体"/>
              <a:cs typeface="Calibri"/>
            </a:endParaRPr>
          </a:p>
        </p:txBody>
      </p:sp>
      <p:cxnSp>
        <p:nvCxnSpPr>
          <p:cNvPr id="11" name="直接箭头连接符 10">
            <a:extLst>
              <a:ext uri="{FF2B5EF4-FFF2-40B4-BE49-F238E27FC236}">
                <a16:creationId xmlns:a16="http://schemas.microsoft.com/office/drawing/2014/main" id="{36EBFE27-A9AA-6FA3-EBD9-21E167DCD7B7}"/>
              </a:ext>
            </a:extLst>
          </p:cNvPr>
          <p:cNvCxnSpPr/>
          <p:nvPr/>
        </p:nvCxnSpPr>
        <p:spPr>
          <a:xfrm flipH="1">
            <a:off x="241540" y="1390291"/>
            <a:ext cx="293299" cy="1403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222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2A481F8-5198-1B87-ED87-9CA507ED3C68}"/>
              </a:ext>
            </a:extLst>
          </p:cNvPr>
          <p:cNvSpPr txBox="1">
            <a:spLocks/>
          </p:cNvSpPr>
          <p:nvPr/>
        </p:nvSpPr>
        <p:spPr>
          <a:xfrm>
            <a:off x="337159" y="-2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latin typeface="Times New Roman"/>
                <a:ea typeface="宋体"/>
                <a:cs typeface="Calibri Light"/>
              </a:rPr>
              <a:t>Expriments</a:t>
            </a:r>
            <a:endParaRPr lang="zh-CN" altLang="en-US" dirty="0">
              <a:latin typeface="Times New Roman"/>
              <a:ea typeface="宋体"/>
              <a:cs typeface="Calibri Light"/>
            </a:endParaRPr>
          </a:p>
        </p:txBody>
      </p:sp>
      <p:pic>
        <p:nvPicPr>
          <p:cNvPr id="6" name="图片 6" descr="表格&#10;&#10;已自动生成说明">
            <a:extLst>
              <a:ext uri="{FF2B5EF4-FFF2-40B4-BE49-F238E27FC236}">
                <a16:creationId xmlns:a16="http://schemas.microsoft.com/office/drawing/2014/main" id="{48EEBE57-4C72-7DCE-7E9B-BF4654B43E47}"/>
              </a:ext>
            </a:extLst>
          </p:cNvPr>
          <p:cNvPicPr>
            <a:picLocks noChangeAspect="1"/>
          </p:cNvPicPr>
          <p:nvPr/>
        </p:nvPicPr>
        <p:blipFill>
          <a:blip r:embed="rId3"/>
          <a:stretch>
            <a:fillRect/>
          </a:stretch>
        </p:blipFill>
        <p:spPr>
          <a:xfrm>
            <a:off x="343349" y="1881135"/>
            <a:ext cx="11579989" cy="3794062"/>
          </a:xfrm>
          <a:prstGeom prst="rect">
            <a:avLst/>
          </a:prstGeom>
        </p:spPr>
      </p:pic>
      <p:sp>
        <p:nvSpPr>
          <p:cNvPr id="2" name="文本框 1">
            <a:extLst>
              <a:ext uri="{FF2B5EF4-FFF2-40B4-BE49-F238E27FC236}">
                <a16:creationId xmlns:a16="http://schemas.microsoft.com/office/drawing/2014/main" id="{BEDB0281-025F-5DEC-6B63-05B341C53D2D}"/>
              </a:ext>
            </a:extLst>
          </p:cNvPr>
          <p:cNvSpPr txBox="1"/>
          <p:nvPr/>
        </p:nvSpPr>
        <p:spPr>
          <a:xfrm>
            <a:off x="5096773" y="1063924"/>
            <a:ext cx="710241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800">
                <a:latin typeface="Times New Roman"/>
                <a:ea typeface="宋体"/>
                <a:cs typeface="Calibri"/>
              </a:rPr>
              <a:t>指标lm、</a:t>
            </a:r>
            <a:r>
              <a:rPr lang="zh-CN" sz="2800" b="1">
                <a:latin typeface="Times New Roman"/>
                <a:ea typeface="+mn-lt"/>
                <a:cs typeface="+mn-lt"/>
              </a:rPr>
              <a:t>Classifier-Guided Control </a:t>
            </a:r>
            <a:r>
              <a:rPr lang="zh-CN" altLang="en-US" sz="2800" b="1">
                <a:latin typeface="Times New Roman"/>
                <a:ea typeface="宋体"/>
                <a:cs typeface="Calibri"/>
              </a:rPr>
              <a:t>baselines</a:t>
            </a:r>
            <a:endParaRPr lang="zh-CN" altLang="en-US" sz="2800" b="1">
              <a:latin typeface="Times New Roman"/>
              <a:ea typeface="宋体"/>
              <a:cs typeface="Times New Roman"/>
            </a:endParaRPr>
          </a:p>
        </p:txBody>
      </p:sp>
    </p:spTree>
    <p:extLst>
      <p:ext uri="{BB962C8B-B14F-4D97-AF65-F5344CB8AC3E}">
        <p14:creationId xmlns:p14="http://schemas.microsoft.com/office/powerpoint/2010/main" val="1504728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descr="表格&#10;&#10;已自动生成说明">
            <a:extLst>
              <a:ext uri="{FF2B5EF4-FFF2-40B4-BE49-F238E27FC236}">
                <a16:creationId xmlns:a16="http://schemas.microsoft.com/office/drawing/2014/main" id="{1E1FE38C-E8FD-2709-2F2F-2AF44ED61C2D}"/>
              </a:ext>
            </a:extLst>
          </p:cNvPr>
          <p:cNvPicPr>
            <a:picLocks noChangeAspect="1"/>
          </p:cNvPicPr>
          <p:nvPr/>
        </p:nvPicPr>
        <p:blipFill>
          <a:blip r:embed="rId3"/>
          <a:stretch>
            <a:fillRect/>
          </a:stretch>
        </p:blipFill>
        <p:spPr>
          <a:xfrm>
            <a:off x="319087" y="1923133"/>
            <a:ext cx="11553824" cy="3428451"/>
          </a:xfrm>
          <a:prstGeom prst="rect">
            <a:avLst/>
          </a:prstGeom>
        </p:spPr>
      </p:pic>
      <p:sp>
        <p:nvSpPr>
          <p:cNvPr id="6" name="标题 1">
            <a:extLst>
              <a:ext uri="{FF2B5EF4-FFF2-40B4-BE49-F238E27FC236}">
                <a16:creationId xmlns:a16="http://schemas.microsoft.com/office/drawing/2014/main" id="{8D157DEB-70F3-E374-B87D-54BCC9F6151B}"/>
              </a:ext>
            </a:extLst>
          </p:cNvPr>
          <p:cNvSpPr txBox="1">
            <a:spLocks/>
          </p:cNvSpPr>
          <p:nvPr/>
        </p:nvSpPr>
        <p:spPr>
          <a:xfrm>
            <a:off x="337159" y="-2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latin typeface="Times New Roman"/>
                <a:ea typeface="宋体"/>
                <a:cs typeface="Calibri Light"/>
              </a:rPr>
              <a:t>Expriments</a:t>
            </a:r>
            <a:endParaRPr lang="zh-CN" altLang="en-US" dirty="0">
              <a:latin typeface="Times New Roman"/>
              <a:ea typeface="宋体"/>
              <a:cs typeface="Calibri Light"/>
            </a:endParaRPr>
          </a:p>
        </p:txBody>
      </p:sp>
    </p:spTree>
    <p:extLst>
      <p:ext uri="{BB962C8B-B14F-4D97-AF65-F5344CB8AC3E}">
        <p14:creationId xmlns:p14="http://schemas.microsoft.com/office/powerpoint/2010/main" val="4222070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descr="表格&#10;&#10;已自动生成说明">
            <a:extLst>
              <a:ext uri="{FF2B5EF4-FFF2-40B4-BE49-F238E27FC236}">
                <a16:creationId xmlns:a16="http://schemas.microsoft.com/office/drawing/2014/main" id="{50228113-1560-5068-A13C-7F64285680A0}"/>
              </a:ext>
            </a:extLst>
          </p:cNvPr>
          <p:cNvPicPr>
            <a:picLocks noChangeAspect="1"/>
          </p:cNvPicPr>
          <p:nvPr/>
        </p:nvPicPr>
        <p:blipFill>
          <a:blip r:embed="rId3"/>
          <a:stretch>
            <a:fillRect/>
          </a:stretch>
        </p:blipFill>
        <p:spPr>
          <a:xfrm>
            <a:off x="3909" y="1834931"/>
            <a:ext cx="12183282" cy="4032135"/>
          </a:xfrm>
          <a:prstGeom prst="rect">
            <a:avLst/>
          </a:prstGeom>
        </p:spPr>
      </p:pic>
      <p:sp>
        <p:nvSpPr>
          <p:cNvPr id="6" name="标题 1">
            <a:extLst>
              <a:ext uri="{FF2B5EF4-FFF2-40B4-BE49-F238E27FC236}">
                <a16:creationId xmlns:a16="http://schemas.microsoft.com/office/drawing/2014/main" id="{C4158F41-F62E-7C93-B4C9-7EA6D64AE489}"/>
              </a:ext>
            </a:extLst>
          </p:cNvPr>
          <p:cNvSpPr txBox="1">
            <a:spLocks/>
          </p:cNvSpPr>
          <p:nvPr/>
        </p:nvSpPr>
        <p:spPr>
          <a:xfrm>
            <a:off x="337159" y="-2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latin typeface="Times New Roman"/>
                <a:ea typeface="宋体"/>
                <a:cs typeface="Calibri Light"/>
              </a:rPr>
              <a:t>Expriments</a:t>
            </a:r>
            <a:endParaRPr lang="zh-CN" altLang="en-US" dirty="0">
              <a:latin typeface="Times New Roman"/>
              <a:ea typeface="宋体"/>
              <a:cs typeface="Calibri Light"/>
            </a:endParaRPr>
          </a:p>
        </p:txBody>
      </p:sp>
    </p:spTree>
    <p:extLst>
      <p:ext uri="{BB962C8B-B14F-4D97-AF65-F5344CB8AC3E}">
        <p14:creationId xmlns:p14="http://schemas.microsoft.com/office/powerpoint/2010/main" val="3000261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E948C9-65A5-AB0A-B839-C2D523F53736}"/>
              </a:ext>
            </a:extLst>
          </p:cNvPr>
          <p:cNvSpPr>
            <a:spLocks noGrp="1"/>
          </p:cNvSpPr>
          <p:nvPr>
            <p:ph type="title"/>
          </p:nvPr>
        </p:nvSpPr>
        <p:spPr>
          <a:xfrm>
            <a:off x="340784" y="-5291"/>
            <a:ext cx="10515600" cy="1325563"/>
          </a:xfrm>
        </p:spPr>
        <p:txBody>
          <a:bodyPr/>
          <a:lstStyle/>
          <a:p>
            <a:r>
              <a:rPr lang="zh-CN" altLang="en-US">
                <a:latin typeface="Times New Roman"/>
                <a:ea typeface="宋体"/>
                <a:cs typeface="Calibri Light"/>
              </a:rPr>
              <a:t>Forward process</a:t>
            </a:r>
          </a:p>
        </p:txBody>
      </p:sp>
      <p:sp>
        <p:nvSpPr>
          <p:cNvPr id="9" name="文本框 8">
            <a:extLst>
              <a:ext uri="{FF2B5EF4-FFF2-40B4-BE49-F238E27FC236}">
                <a16:creationId xmlns:a16="http://schemas.microsoft.com/office/drawing/2014/main" id="{CD65CE60-9E9E-DCBE-0C7E-493E5A9A8B5A}"/>
              </a:ext>
            </a:extLst>
          </p:cNvPr>
          <p:cNvSpPr txBox="1"/>
          <p:nvPr/>
        </p:nvSpPr>
        <p:spPr>
          <a:xfrm>
            <a:off x="2459567" y="4840817"/>
            <a:ext cx="7569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b="1" dirty="0">
                <a:ea typeface="SimSun"/>
              </a:rPr>
              <a:t>β</a:t>
            </a:r>
            <a:r>
              <a:rPr lang="en-US" altLang="zh-CN" b="1" dirty="0" err="1">
                <a:ea typeface="SimSun"/>
              </a:rPr>
              <a:t>t：噪声添加量</a:t>
            </a:r>
            <a:r>
              <a:rPr lang="zh-CN" altLang="en-US">
                <a:ea typeface="SimSun"/>
              </a:rPr>
              <a:t>。</a:t>
            </a:r>
            <a:r>
              <a:rPr lang="zh-CN">
                <a:ea typeface="SimSun"/>
              </a:rPr>
              <a:t>βt</a:t>
            </a:r>
            <a:r>
              <a:rPr lang="zh-CN" altLang="en-US">
                <a:ea typeface="SimSun"/>
              </a:rPr>
              <a:t>∈</a:t>
            </a:r>
            <a:r>
              <a:rPr lang="zh-CN" altLang="en-US">
                <a:latin typeface="Calibri"/>
                <a:ea typeface="SimSun"/>
                <a:cs typeface="Calibri"/>
              </a:rPr>
              <a:t>(0,1)，</a:t>
            </a:r>
            <a:r>
              <a:rPr lang="zh-CN" altLang="en-US" b="1">
                <a:latin typeface="SimSun"/>
                <a:ea typeface="宋体"/>
              </a:rPr>
              <a:t>递增</a:t>
            </a:r>
            <a:r>
              <a:rPr lang="en-US" altLang="zh-CN" dirty="0">
                <a:latin typeface="SimSun"/>
                <a:ea typeface="宋体"/>
              </a:rPr>
              <a:t>β1&lt;β2&lt;…&lt;βT</a:t>
            </a:r>
            <a:r>
              <a:rPr lang="zh-CN" altLang="en-US">
                <a:latin typeface="SimSun"/>
                <a:ea typeface="宋体"/>
              </a:rPr>
              <a:t>。</a:t>
            </a:r>
            <a:r>
              <a:rPr lang="zh-CN">
                <a:ea typeface="SimSun"/>
              </a:rPr>
              <a:t>原DDPM预先定义</a:t>
            </a:r>
            <a:r>
              <a:rPr lang="en-US" altLang="zh-CN" dirty="0">
                <a:ea typeface="SimSun"/>
              </a:rPr>
              <a:t>βt</a:t>
            </a:r>
            <a:r>
              <a:rPr lang="zh-CN" b="1">
                <a:ea typeface="SimSun"/>
              </a:rPr>
              <a:t>线性增长</a:t>
            </a:r>
            <a:r>
              <a:rPr lang="zh-CN" altLang="en-US">
                <a:ea typeface="SimSun"/>
              </a:rPr>
              <a:t>（</a:t>
            </a:r>
            <a:r>
              <a:rPr lang="zh-CN">
                <a:ea typeface="SimSun"/>
              </a:rPr>
              <a:t>1e-4增长到0.02）</a:t>
            </a:r>
            <a:r>
              <a:rPr lang="zh-CN" altLang="en-US">
                <a:ea typeface="SimSun"/>
              </a:rPr>
              <a:t>。</a:t>
            </a:r>
            <a:endParaRPr lang="zh-CN" b="1">
              <a:ea typeface="SimSun"/>
              <a:cs typeface="Calibri"/>
            </a:endParaRPr>
          </a:p>
        </p:txBody>
      </p:sp>
      <p:sp>
        <p:nvSpPr>
          <p:cNvPr id="3" name="文本框 2">
            <a:extLst>
              <a:ext uri="{FF2B5EF4-FFF2-40B4-BE49-F238E27FC236}">
                <a16:creationId xmlns:a16="http://schemas.microsoft.com/office/drawing/2014/main" id="{823C6D58-7039-712A-E061-CD458D6843DC}"/>
              </a:ext>
            </a:extLst>
          </p:cNvPr>
          <p:cNvSpPr txBox="1"/>
          <p:nvPr/>
        </p:nvSpPr>
        <p:spPr>
          <a:xfrm>
            <a:off x="7990417" y="6027209"/>
            <a:ext cx="574675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sz="1400">
                <a:ea typeface="宋体"/>
                <a:cs typeface="Calibri"/>
              </a:rPr>
              <a:t>图源：</a:t>
            </a:r>
            <a:endParaRPr lang="zh-CN" sz="1400">
              <a:ea typeface="+mn-lt"/>
              <a:cs typeface="+mn-lt"/>
            </a:endParaRPr>
          </a:p>
          <a:p>
            <a:r>
              <a:rPr lang="zh-CN" sz="1400">
                <a:ea typeface="宋体"/>
                <a:cs typeface="Calibri"/>
                <a:hlinkClick r:id="rId3"/>
              </a:rPr>
              <a:t>怎么理解今年CV比较火的扩散模型（DDPM）？</a:t>
            </a:r>
            <a:endParaRPr lang="zh-CN" sz="1400">
              <a:ea typeface="+mn-lt"/>
              <a:cs typeface="+mn-lt"/>
            </a:endParaRPr>
          </a:p>
          <a:p>
            <a:r>
              <a:rPr lang="zh-CN" altLang="en-US" sz="1400">
                <a:ea typeface="宋体"/>
                <a:cs typeface="Calibri"/>
                <a:hlinkClick r:id="rId4"/>
              </a:rPr>
              <a:t>生成扩散模型漫谈（一）：DDPM = 拆楼 + 建楼</a:t>
            </a:r>
            <a:endParaRPr lang="zh-CN" altLang="en-US" sz="1400">
              <a:ea typeface="宋体"/>
              <a:cs typeface="Calibri"/>
            </a:endParaRPr>
          </a:p>
        </p:txBody>
      </p:sp>
      <p:pic>
        <p:nvPicPr>
          <p:cNvPr id="6" name="图片 6" descr="图示&#10;&#10;已自动生成说明">
            <a:extLst>
              <a:ext uri="{FF2B5EF4-FFF2-40B4-BE49-F238E27FC236}">
                <a16:creationId xmlns:a16="http://schemas.microsoft.com/office/drawing/2014/main" id="{B2E1FCE4-D9C5-08A1-F9D4-9D4B2C8BCDC0}"/>
              </a:ext>
            </a:extLst>
          </p:cNvPr>
          <p:cNvPicPr>
            <a:picLocks noGrp="1" noChangeAspect="1"/>
          </p:cNvPicPr>
          <p:nvPr>
            <p:ph idx="1"/>
          </p:nvPr>
        </p:nvPicPr>
        <p:blipFill rotWithShape="1">
          <a:blip r:embed="rId5"/>
          <a:srcRect r="-101" b="22936"/>
          <a:stretch/>
        </p:blipFill>
        <p:spPr>
          <a:xfrm>
            <a:off x="679450" y="1316632"/>
            <a:ext cx="10526199" cy="2669757"/>
          </a:xfrm>
        </p:spPr>
      </p:pic>
      <p:pic>
        <p:nvPicPr>
          <p:cNvPr id="11" name="图片 12" descr="图示&#10;&#10;已自动生成说明">
            <a:extLst>
              <a:ext uri="{FF2B5EF4-FFF2-40B4-BE49-F238E27FC236}">
                <a16:creationId xmlns:a16="http://schemas.microsoft.com/office/drawing/2014/main" id="{A9276E8B-879C-98C5-400F-3E7000DC4482}"/>
              </a:ext>
            </a:extLst>
          </p:cNvPr>
          <p:cNvPicPr>
            <a:picLocks noChangeAspect="1"/>
          </p:cNvPicPr>
          <p:nvPr/>
        </p:nvPicPr>
        <p:blipFill rotWithShape="1">
          <a:blip r:embed="rId5"/>
          <a:srcRect t="75932" r="23094" b="-339"/>
          <a:stretch/>
        </p:blipFill>
        <p:spPr>
          <a:xfrm>
            <a:off x="2459567" y="3887299"/>
            <a:ext cx="7261801" cy="763013"/>
          </a:xfrm>
          <a:prstGeom prst="rect">
            <a:avLst/>
          </a:prstGeom>
        </p:spPr>
      </p:pic>
      <p:sp>
        <p:nvSpPr>
          <p:cNvPr id="4" name="文本框 3">
            <a:extLst>
              <a:ext uri="{FF2B5EF4-FFF2-40B4-BE49-F238E27FC236}">
                <a16:creationId xmlns:a16="http://schemas.microsoft.com/office/drawing/2014/main" id="{58B6DFA8-7FC7-2F92-63B9-1BB394F06E33}"/>
              </a:ext>
            </a:extLst>
          </p:cNvPr>
          <p:cNvSpPr txBox="1"/>
          <p:nvPr/>
        </p:nvSpPr>
        <p:spPr>
          <a:xfrm>
            <a:off x="877660" y="5776231"/>
            <a:ext cx="30003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ea typeface="宋体"/>
                <a:cs typeface="Calibri"/>
              </a:rPr>
              <a:t>为什么设置超参数βt？</a:t>
            </a:r>
          </a:p>
        </p:txBody>
      </p:sp>
    </p:spTree>
    <p:extLst>
      <p:ext uri="{BB962C8B-B14F-4D97-AF65-F5344CB8AC3E}">
        <p14:creationId xmlns:p14="http://schemas.microsoft.com/office/powerpoint/2010/main" val="928814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EF931D2-B182-4F65-B2AB-2902AF23D63C}"/>
              </a:ext>
            </a:extLst>
          </p:cNvPr>
          <p:cNvSpPr txBox="1">
            <a:spLocks/>
          </p:cNvSpPr>
          <p:nvPr/>
        </p:nvSpPr>
        <p:spPr>
          <a:xfrm>
            <a:off x="337159" y="-2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a:latin typeface="Times New Roman"/>
                <a:ea typeface="宋体"/>
                <a:cs typeface="Calibri Light"/>
              </a:rPr>
              <a:t>Expriments</a:t>
            </a:r>
            <a:endParaRPr lang="zh-CN" altLang="en-US" dirty="0">
              <a:latin typeface="Times New Roman"/>
              <a:ea typeface="宋体"/>
              <a:cs typeface="Calibri Light"/>
            </a:endParaRPr>
          </a:p>
        </p:txBody>
      </p:sp>
      <p:pic>
        <p:nvPicPr>
          <p:cNvPr id="6" name="图片 6" descr="图表, 条形图&#10;&#10;已自动生成说明">
            <a:extLst>
              <a:ext uri="{FF2B5EF4-FFF2-40B4-BE49-F238E27FC236}">
                <a16:creationId xmlns:a16="http://schemas.microsoft.com/office/drawing/2014/main" id="{08098903-195E-7D35-4641-3DCA4815990D}"/>
              </a:ext>
            </a:extLst>
          </p:cNvPr>
          <p:cNvPicPr>
            <a:picLocks noChangeAspect="1"/>
          </p:cNvPicPr>
          <p:nvPr/>
        </p:nvPicPr>
        <p:blipFill>
          <a:blip r:embed="rId2"/>
          <a:stretch>
            <a:fillRect/>
          </a:stretch>
        </p:blipFill>
        <p:spPr>
          <a:xfrm>
            <a:off x="1879600" y="1326269"/>
            <a:ext cx="8420100" cy="5056363"/>
          </a:xfrm>
          <a:prstGeom prst="rect">
            <a:avLst/>
          </a:prstGeom>
        </p:spPr>
      </p:pic>
    </p:spTree>
    <p:extLst>
      <p:ext uri="{BB962C8B-B14F-4D97-AF65-F5344CB8AC3E}">
        <p14:creationId xmlns:p14="http://schemas.microsoft.com/office/powerpoint/2010/main" val="4072648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71C50C-9352-1CD4-9E37-C723C2CACB2B}"/>
              </a:ext>
            </a:extLst>
          </p:cNvPr>
          <p:cNvSpPr>
            <a:spLocks noGrp="1"/>
          </p:cNvSpPr>
          <p:nvPr>
            <p:ph type="title"/>
          </p:nvPr>
        </p:nvSpPr>
        <p:spPr>
          <a:xfrm>
            <a:off x="493143" y="5691"/>
            <a:ext cx="10515600" cy="1325563"/>
          </a:xfrm>
        </p:spPr>
        <p:txBody>
          <a:bodyPr/>
          <a:lstStyle/>
          <a:p>
            <a:r>
              <a:rPr lang="zh-CN" altLang="en-US">
                <a:latin typeface="Times New Roman"/>
                <a:ea typeface="宋体"/>
                <a:cs typeface="Calibri Light"/>
              </a:rPr>
              <a:t>Conclusion</a:t>
            </a:r>
          </a:p>
        </p:txBody>
      </p:sp>
      <p:sp>
        <p:nvSpPr>
          <p:cNvPr id="3" name="内容占位符 2">
            <a:extLst>
              <a:ext uri="{FF2B5EF4-FFF2-40B4-BE49-F238E27FC236}">
                <a16:creationId xmlns:a16="http://schemas.microsoft.com/office/drawing/2014/main" id="{FBDF4AE5-8A52-EB56-6EC1-F2D835DDBDAF}"/>
              </a:ext>
            </a:extLst>
          </p:cNvPr>
          <p:cNvSpPr>
            <a:spLocks noGrp="1"/>
          </p:cNvSpPr>
          <p:nvPr>
            <p:ph idx="1"/>
          </p:nvPr>
        </p:nvSpPr>
        <p:spPr>
          <a:xfrm>
            <a:off x="838200" y="1784804"/>
            <a:ext cx="10515600" cy="4351338"/>
          </a:xfrm>
        </p:spPr>
        <p:txBody>
          <a:bodyPr vert="horz" lIns="91440" tIns="45720" rIns="91440" bIns="45720" rtlCol="0" anchor="t">
            <a:normAutofit/>
          </a:bodyPr>
          <a:lstStyle/>
          <a:p>
            <a:r>
              <a:rPr lang="zh-CN" altLang="en-US" b="1">
                <a:latin typeface="Times New Roman"/>
                <a:ea typeface="宋体"/>
                <a:cs typeface="Calibri"/>
              </a:rPr>
              <a:t>优点：</a:t>
            </a:r>
            <a:r>
              <a:rPr lang="zh-CN">
                <a:latin typeface="Times New Roman"/>
                <a:ea typeface="+mn-lt"/>
                <a:cs typeface="+mn-lt"/>
              </a:rPr>
              <a:t>可以实现complex、fine-grained、composed control</a:t>
            </a:r>
            <a:endParaRPr lang="zh-CN" altLang="en-US">
              <a:latin typeface="Times New Roman"/>
              <a:ea typeface="宋体" panose="02010600030101010101" pitchFamily="2" charset="-122"/>
              <a:cs typeface="Calibri"/>
            </a:endParaRPr>
          </a:p>
          <a:p>
            <a:pPr marL="0" indent="0">
              <a:buNone/>
            </a:pPr>
            <a:endParaRPr lang="zh-CN" dirty="0">
              <a:latin typeface="Times New Roman"/>
              <a:ea typeface="宋体"/>
              <a:cs typeface="Calibri"/>
            </a:endParaRPr>
          </a:p>
          <a:p>
            <a:r>
              <a:rPr lang="zh-CN" altLang="en-US" b="1">
                <a:latin typeface="Times New Roman"/>
                <a:ea typeface="宋体"/>
                <a:cs typeface="Calibri"/>
              </a:rPr>
              <a:t>缺点：</a:t>
            </a:r>
          </a:p>
          <a:p>
            <a:pPr marL="0" indent="0">
              <a:buNone/>
            </a:pPr>
            <a:r>
              <a:rPr lang="zh-CN" altLang="en-US">
                <a:latin typeface="Times New Roman"/>
                <a:ea typeface="宋体"/>
                <a:cs typeface="Calibri"/>
              </a:rPr>
              <a:t>    </a:t>
            </a:r>
            <a:r>
              <a:rPr lang="zh-CN">
                <a:latin typeface="Times New Roman"/>
                <a:ea typeface="+mn-lt"/>
                <a:cs typeface="+mn-lt"/>
              </a:rPr>
              <a:t>(1) it has higher perplexity;</a:t>
            </a:r>
            <a:endParaRPr lang="zh-CN">
              <a:latin typeface="Times New Roman"/>
              <a:ea typeface="宋体"/>
              <a:cs typeface="Calibri"/>
            </a:endParaRPr>
          </a:p>
          <a:p>
            <a:pPr marL="0" indent="0">
              <a:buNone/>
            </a:pPr>
            <a:r>
              <a:rPr lang="zh-CN" dirty="0">
                <a:latin typeface="Times New Roman"/>
                <a:ea typeface="宋体"/>
                <a:cs typeface="Calibri"/>
              </a:rPr>
              <a:t>    </a:t>
            </a:r>
            <a:r>
              <a:rPr lang="en-US" altLang="zh-CN" dirty="0">
                <a:latin typeface="Times New Roman"/>
                <a:ea typeface="+mn-lt"/>
                <a:cs typeface="+mn-lt"/>
              </a:rPr>
              <a:t>(2)</a:t>
            </a:r>
            <a:r>
              <a:rPr lang="zh-CN" altLang="en-US" dirty="0">
                <a:latin typeface="Times New Roman"/>
                <a:ea typeface="+mn-lt"/>
                <a:cs typeface="+mn-lt"/>
              </a:rPr>
              <a:t> </a:t>
            </a:r>
            <a:r>
              <a:rPr lang="en-US" altLang="zh-CN" dirty="0">
                <a:latin typeface="Times New Roman"/>
                <a:ea typeface="+mn-lt"/>
                <a:cs typeface="+mn-lt"/>
              </a:rPr>
              <a:t>decoding</a:t>
            </a:r>
            <a:r>
              <a:rPr lang="zh-CN" altLang="en-US" dirty="0">
                <a:latin typeface="Times New Roman"/>
                <a:ea typeface="+mn-lt"/>
                <a:cs typeface="+mn-lt"/>
              </a:rPr>
              <a:t> </a:t>
            </a:r>
            <a:r>
              <a:rPr lang="en-US" altLang="zh-CN" dirty="0">
                <a:latin typeface="Times New Roman"/>
                <a:ea typeface="+mn-lt"/>
                <a:cs typeface="+mn-lt"/>
              </a:rPr>
              <a:t>is</a:t>
            </a:r>
            <a:r>
              <a:rPr lang="zh-CN" altLang="en-US" dirty="0">
                <a:latin typeface="Times New Roman"/>
                <a:ea typeface="+mn-lt"/>
                <a:cs typeface="+mn-lt"/>
              </a:rPr>
              <a:t> </a:t>
            </a:r>
            <a:r>
              <a:rPr lang="en-US" altLang="zh-CN" dirty="0">
                <a:latin typeface="Times New Roman"/>
                <a:ea typeface="+mn-lt"/>
                <a:cs typeface="+mn-lt"/>
              </a:rPr>
              <a:t>substantially</a:t>
            </a:r>
            <a:r>
              <a:rPr lang="zh-CN" altLang="en-US" dirty="0">
                <a:latin typeface="Times New Roman"/>
                <a:ea typeface="+mn-lt"/>
                <a:cs typeface="+mn-lt"/>
              </a:rPr>
              <a:t> </a:t>
            </a:r>
            <a:r>
              <a:rPr lang="en-US" altLang="zh-CN" dirty="0">
                <a:latin typeface="Times New Roman"/>
                <a:ea typeface="+mn-lt"/>
                <a:cs typeface="+mn-lt"/>
              </a:rPr>
              <a:t>slower;</a:t>
            </a:r>
            <a:endParaRPr lang="en-US" altLang="zh-CN" dirty="0">
              <a:latin typeface="Times New Roman"/>
              <a:ea typeface="宋体"/>
              <a:cs typeface="Calibri"/>
            </a:endParaRPr>
          </a:p>
          <a:p>
            <a:pPr marL="0" indent="0">
              <a:buNone/>
            </a:pPr>
            <a:r>
              <a:rPr lang="en-US" altLang="zh-CN" dirty="0">
                <a:latin typeface="Times New Roman"/>
                <a:ea typeface="宋体"/>
                <a:cs typeface="Calibri"/>
              </a:rPr>
              <a:t>    </a:t>
            </a:r>
            <a:r>
              <a:rPr lang="en-US" dirty="0">
                <a:latin typeface="Times New Roman"/>
                <a:ea typeface="+mn-lt"/>
                <a:cs typeface="+mn-lt"/>
              </a:rPr>
              <a:t>(3) training converges more slowly</a:t>
            </a:r>
            <a:endParaRPr lang="en-US" dirty="0">
              <a:latin typeface="Times New Roman"/>
              <a:cs typeface="Times New Roman"/>
            </a:endParaRPr>
          </a:p>
        </p:txBody>
      </p:sp>
    </p:spTree>
    <p:extLst>
      <p:ext uri="{BB962C8B-B14F-4D97-AF65-F5344CB8AC3E}">
        <p14:creationId xmlns:p14="http://schemas.microsoft.com/office/powerpoint/2010/main" val="3054475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83F355B-AE7F-3E77-E342-AA165BBA65EE}"/>
              </a:ext>
            </a:extLst>
          </p:cNvPr>
          <p:cNvSpPr>
            <a:spLocks noGrp="1"/>
          </p:cNvSpPr>
          <p:nvPr>
            <p:ph idx="1"/>
          </p:nvPr>
        </p:nvSpPr>
        <p:spPr>
          <a:xfrm>
            <a:off x="838200" y="1716768"/>
            <a:ext cx="10515600" cy="4351338"/>
          </a:xfrm>
        </p:spPr>
        <p:txBody>
          <a:bodyPr vert="horz" lIns="91440" tIns="45720" rIns="91440" bIns="45720" rtlCol="0" anchor="t">
            <a:normAutofit/>
          </a:bodyPr>
          <a:lstStyle/>
          <a:p>
            <a:r>
              <a:rPr lang="zh-CN" b="1">
                <a:latin typeface="Times New Roman"/>
                <a:ea typeface="宋体"/>
                <a:cs typeface="Calibri"/>
              </a:rPr>
              <a:t>启发</a:t>
            </a:r>
            <a:r>
              <a:rPr lang="zh-CN">
                <a:latin typeface="Times New Roman"/>
                <a:ea typeface="宋体"/>
                <a:cs typeface="Calibri"/>
              </a:rPr>
              <a:t>：</a:t>
            </a:r>
            <a:endParaRPr lang="zh-CN" altLang="en-US">
              <a:latin typeface="Times New Roman"/>
              <a:ea typeface="宋体"/>
              <a:cs typeface="+mn-lt"/>
            </a:endParaRPr>
          </a:p>
          <a:p>
            <a:pPr marL="0" indent="0">
              <a:buNone/>
            </a:pPr>
            <a:r>
              <a:rPr lang="zh-CN">
                <a:latin typeface="Times New Roman"/>
                <a:ea typeface="宋体"/>
                <a:cs typeface="+mn-lt"/>
              </a:rPr>
              <a:t>   </a:t>
            </a:r>
            <a:r>
              <a:rPr lang="zh-CN" altLang="en-US">
                <a:latin typeface="Times New Roman"/>
                <a:ea typeface="宋体"/>
                <a:cs typeface="+mn-lt"/>
              </a:rPr>
              <a:t> (1) </a:t>
            </a:r>
            <a:r>
              <a:rPr lang="zh-CN">
                <a:latin typeface="Times New Roman"/>
                <a:ea typeface="+mn-lt"/>
                <a:cs typeface="+mn-lt"/>
              </a:rPr>
              <a:t>将扩散模型</a:t>
            </a:r>
            <a:r>
              <a:rPr lang="zh-CN" altLang="en-US">
                <a:latin typeface="Times New Roman"/>
                <a:ea typeface="+mn-lt"/>
                <a:cs typeface="+mn-lt"/>
              </a:rPr>
              <a:t>运用在</a:t>
            </a:r>
            <a:r>
              <a:rPr lang="zh-CN">
                <a:latin typeface="Times New Roman"/>
                <a:ea typeface="+mn-lt"/>
                <a:cs typeface="+mn-lt"/>
              </a:rPr>
              <a:t>离散文本生成上的两种思路</a:t>
            </a:r>
            <a:r>
              <a:rPr lang="zh-CN" altLang="en-US">
                <a:latin typeface="Times New Roman"/>
                <a:ea typeface="+mn-lt"/>
                <a:cs typeface="+mn-lt"/>
              </a:rPr>
              <a:t>借鉴</a:t>
            </a:r>
            <a:endParaRPr lang="zh-CN">
              <a:latin typeface="Times New Roman"/>
              <a:ea typeface="宋体"/>
              <a:cs typeface="+mn-lt"/>
            </a:endParaRPr>
          </a:p>
          <a:p>
            <a:pPr marL="0" indent="0">
              <a:buNone/>
            </a:pPr>
            <a:endParaRPr lang="zh-CN" altLang="en-US" dirty="0">
              <a:latin typeface="Times New Roman"/>
              <a:ea typeface="宋体"/>
              <a:cs typeface="Calibri"/>
            </a:endParaRPr>
          </a:p>
          <a:p>
            <a:pPr marL="0" indent="0">
              <a:buNone/>
            </a:pPr>
            <a:r>
              <a:rPr lang="zh-CN" altLang="en-US">
                <a:latin typeface="Times New Roman"/>
                <a:ea typeface="宋体"/>
                <a:cs typeface="Calibri"/>
              </a:rPr>
              <a:t>    (2)</a:t>
            </a:r>
            <a:r>
              <a:rPr lang="zh-CN" altLang="en-US">
                <a:latin typeface="Times New Roman"/>
                <a:ea typeface="宋体"/>
                <a:cs typeface="+mn-lt"/>
              </a:rPr>
              <a:t> </a:t>
            </a:r>
            <a:r>
              <a:rPr lang="zh-CN">
                <a:latin typeface="Times New Roman"/>
                <a:ea typeface="+mn-lt"/>
                <a:cs typeface="+mn-lt"/>
              </a:rPr>
              <a:t>优化目标需根据</a:t>
            </a:r>
            <a:r>
              <a:rPr lang="zh-CN" altLang="en-US">
                <a:latin typeface="Times New Roman"/>
                <a:ea typeface="+mn-lt"/>
                <a:cs typeface="+mn-lt"/>
              </a:rPr>
              <a:t>需</a:t>
            </a:r>
            <a:r>
              <a:rPr lang="zh-CN">
                <a:latin typeface="Times New Roman"/>
                <a:ea typeface="+mn-lt"/>
                <a:cs typeface="+mn-lt"/>
              </a:rPr>
              <a:t>要直接得到的量改变，</a:t>
            </a:r>
            <a:r>
              <a:rPr lang="zh-CN" altLang="en-US">
                <a:latin typeface="Times New Roman"/>
                <a:ea typeface="+mn-lt"/>
                <a:cs typeface="+mn-lt"/>
              </a:rPr>
              <a:t>同样的，</a:t>
            </a:r>
            <a:r>
              <a:rPr lang="zh-CN">
                <a:latin typeface="Times New Roman"/>
                <a:ea typeface="+mn-lt"/>
                <a:cs typeface="+mn-lt"/>
              </a:rPr>
              <a:t>模型预</a:t>
            </a:r>
            <a:endParaRPr lang="zh-CN" altLang="en-US">
              <a:latin typeface="Times New Roman"/>
              <a:ea typeface="宋体"/>
              <a:cs typeface="+mn-lt"/>
            </a:endParaRPr>
          </a:p>
          <a:p>
            <a:pPr marL="0" indent="0">
              <a:buNone/>
            </a:pPr>
            <a:r>
              <a:rPr lang="zh-CN" altLang="en-US">
                <a:latin typeface="Times New Roman"/>
                <a:ea typeface="+mn-lt"/>
                <a:cs typeface="+mn-lt"/>
              </a:rPr>
              <a:t>     </a:t>
            </a:r>
            <a:r>
              <a:rPr lang="zh-CN">
                <a:latin typeface="Times New Roman"/>
                <a:ea typeface="+mn-lt"/>
                <a:cs typeface="+mn-lt"/>
              </a:rPr>
              <a:t>测</a:t>
            </a:r>
            <a:r>
              <a:rPr lang="zh-CN" altLang="en-US">
                <a:latin typeface="Times New Roman"/>
                <a:ea typeface="+mn-lt"/>
                <a:cs typeface="+mn-lt"/>
              </a:rPr>
              <a:t>对象</a:t>
            </a:r>
            <a:r>
              <a:rPr lang="zh-CN">
                <a:latin typeface="Times New Roman"/>
                <a:ea typeface="+mn-lt"/>
                <a:cs typeface="+mn-lt"/>
              </a:rPr>
              <a:t>要考虑到直接训练目标</a:t>
            </a:r>
            <a:endParaRPr lang="zh-CN">
              <a:latin typeface="Times New Roman"/>
              <a:ea typeface="宋体"/>
              <a:cs typeface="Calibri"/>
            </a:endParaRPr>
          </a:p>
          <a:p>
            <a:pPr marL="0" indent="0">
              <a:buNone/>
            </a:pPr>
            <a:endParaRPr lang="zh-CN" dirty="0">
              <a:latin typeface="Times New Roman"/>
              <a:ea typeface="宋体"/>
              <a:cs typeface="Calibri"/>
            </a:endParaRPr>
          </a:p>
          <a:p>
            <a:pPr marL="0" indent="0">
              <a:buNone/>
            </a:pPr>
            <a:r>
              <a:rPr lang="zh-CN" altLang="en-US">
                <a:latin typeface="Times New Roman"/>
                <a:ea typeface="宋体"/>
                <a:cs typeface="Calibri"/>
              </a:rPr>
              <a:t>    (3) </a:t>
            </a:r>
            <a:r>
              <a:rPr lang="zh-CN">
                <a:latin typeface="Times New Roman"/>
                <a:ea typeface="+mn-lt"/>
                <a:cs typeface="+mn-lt"/>
              </a:rPr>
              <a:t>扩散模型应用于text generation，需要做出哪些改变，哪些</a:t>
            </a:r>
            <a:endParaRPr lang="zh-CN" altLang="en-US">
              <a:latin typeface="Times New Roman"/>
              <a:ea typeface="宋体"/>
              <a:cs typeface="+mn-lt"/>
            </a:endParaRPr>
          </a:p>
          <a:p>
            <a:pPr marL="0" indent="0">
              <a:buNone/>
            </a:pPr>
            <a:r>
              <a:rPr lang="zh-CN" altLang="en-US">
                <a:latin typeface="Times New Roman"/>
                <a:ea typeface="+mn-lt"/>
                <a:cs typeface="+mn-lt"/>
              </a:rPr>
              <a:t>     </a:t>
            </a:r>
            <a:r>
              <a:rPr lang="zh-CN">
                <a:latin typeface="Times New Roman"/>
                <a:ea typeface="+mn-lt"/>
                <a:cs typeface="+mn-lt"/>
              </a:rPr>
              <a:t>公式可以根据目标进行改变</a:t>
            </a:r>
            <a:endParaRPr lang="zh-CN" altLang="en-US">
              <a:latin typeface="Times New Roman"/>
              <a:ea typeface="宋体"/>
              <a:cs typeface="Calibri"/>
            </a:endParaRPr>
          </a:p>
          <a:p>
            <a:pPr marL="0" indent="0">
              <a:buNone/>
            </a:pPr>
            <a:endParaRPr lang="zh-CN" altLang="en-US" dirty="0">
              <a:latin typeface="Times New Roman"/>
              <a:cs typeface="Calibri"/>
            </a:endParaRPr>
          </a:p>
        </p:txBody>
      </p:sp>
      <p:sp>
        <p:nvSpPr>
          <p:cNvPr id="5" name="标题 1">
            <a:extLst>
              <a:ext uri="{FF2B5EF4-FFF2-40B4-BE49-F238E27FC236}">
                <a16:creationId xmlns:a16="http://schemas.microsoft.com/office/drawing/2014/main" id="{BF4FB614-7DE8-EDE9-64F2-33DE6961A691}"/>
              </a:ext>
            </a:extLst>
          </p:cNvPr>
          <p:cNvSpPr>
            <a:spLocks noGrp="1"/>
          </p:cNvSpPr>
          <p:nvPr>
            <p:ph type="title"/>
          </p:nvPr>
        </p:nvSpPr>
        <p:spPr>
          <a:xfrm>
            <a:off x="493143" y="5691"/>
            <a:ext cx="10515600" cy="1325563"/>
          </a:xfrm>
        </p:spPr>
        <p:txBody>
          <a:bodyPr/>
          <a:lstStyle/>
          <a:p>
            <a:r>
              <a:rPr lang="zh-CN" altLang="en-US">
                <a:latin typeface="Times New Roman"/>
                <a:ea typeface="宋体"/>
                <a:cs typeface="Calibri Light"/>
              </a:rPr>
              <a:t>Conclusion</a:t>
            </a:r>
          </a:p>
        </p:txBody>
      </p:sp>
    </p:spTree>
    <p:extLst>
      <p:ext uri="{BB962C8B-B14F-4D97-AF65-F5344CB8AC3E}">
        <p14:creationId xmlns:p14="http://schemas.microsoft.com/office/powerpoint/2010/main" val="2684409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b="1">
                <a:latin typeface="Times New Roman"/>
                <a:ea typeface="+mj-lt"/>
                <a:cs typeface="+mj-lt"/>
              </a:rPr>
              <a:t>Thanks for your listening！</a:t>
            </a:r>
            <a:endParaRPr lang="zh-CN" altLang="en-US" b="1">
              <a:latin typeface="Times New Roman"/>
              <a:ea typeface="宋体"/>
              <a:cs typeface="Calibri Light" panose="020F0302020204030204"/>
            </a:endParaRPr>
          </a:p>
        </p:txBody>
      </p:sp>
      <p:sp>
        <p:nvSpPr>
          <p:cNvPr id="3" name="副标题 2"/>
          <p:cNvSpPr>
            <a:spLocks noGrp="1"/>
          </p:cNvSpPr>
          <p:nvPr>
            <p:ph type="subTitle" idx="1"/>
          </p:nvPr>
        </p:nvSpPr>
        <p:spPr/>
        <p:txBody>
          <a:bodyPr vert="horz" lIns="91440" tIns="45720" rIns="91440" bIns="45720" rtlCol="0" anchor="t">
            <a:normAutofit/>
          </a:bodyPr>
          <a:lstStyle/>
          <a:p>
            <a:r>
              <a:rPr lang="zh-CN" altLang="en-US">
                <a:ea typeface="宋体"/>
                <a:cs typeface="Calibri"/>
              </a:rPr>
              <a:t>翟飞燕</a:t>
            </a:r>
          </a:p>
        </p:txBody>
      </p:sp>
    </p:spTree>
    <p:extLst>
      <p:ext uri="{BB962C8B-B14F-4D97-AF65-F5344CB8AC3E}">
        <p14:creationId xmlns:p14="http://schemas.microsoft.com/office/powerpoint/2010/main" val="1856921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0C31C3-C865-46F6-B6C1-CF973BBE79F7}"/>
              </a:ext>
            </a:extLst>
          </p:cNvPr>
          <p:cNvSpPr>
            <a:spLocks noGrp="1"/>
          </p:cNvSpPr>
          <p:nvPr>
            <p:ph type="title"/>
          </p:nvPr>
        </p:nvSpPr>
        <p:spPr>
          <a:xfrm>
            <a:off x="383117" y="5291"/>
            <a:ext cx="10515600" cy="1325563"/>
          </a:xfrm>
        </p:spPr>
        <p:txBody>
          <a:bodyPr/>
          <a:lstStyle/>
          <a:p>
            <a:r>
              <a:rPr lang="zh-CN" altLang="en-US">
                <a:latin typeface="Times New Roman"/>
                <a:ea typeface="宋体"/>
                <a:cs typeface="Calibri Light"/>
              </a:rPr>
              <a:t>Forward process</a:t>
            </a:r>
          </a:p>
        </p:txBody>
      </p:sp>
      <p:sp>
        <p:nvSpPr>
          <p:cNvPr id="8" name="内容占位符 7">
            <a:extLst>
              <a:ext uri="{FF2B5EF4-FFF2-40B4-BE49-F238E27FC236}">
                <a16:creationId xmlns:a16="http://schemas.microsoft.com/office/drawing/2014/main" id="{2275E9C0-E7D2-45C5-B105-1D9FE69ABDB2}"/>
              </a:ext>
            </a:extLst>
          </p:cNvPr>
          <p:cNvSpPr>
            <a:spLocks noGrp="1"/>
          </p:cNvSpPr>
          <p:nvPr>
            <p:ph idx="1"/>
          </p:nvPr>
        </p:nvSpPr>
        <p:spPr>
          <a:xfrm>
            <a:off x="838200" y="1486958"/>
            <a:ext cx="10515600" cy="4351338"/>
          </a:xfrm>
        </p:spPr>
        <p:txBody>
          <a:bodyPr vert="horz" lIns="91440" tIns="45720" rIns="91440" bIns="45720" rtlCol="0" anchor="t">
            <a:normAutofit/>
          </a:bodyPr>
          <a:lstStyle/>
          <a:p>
            <a:pPr marL="457200" indent="-457200"/>
            <a:r>
              <a:rPr lang="zh-CN" altLang="en-US" b="1">
                <a:ea typeface="宋体"/>
                <a:cs typeface="Calibri" panose="020F0502020204030204"/>
              </a:rPr>
              <a:t>Xt与Xt-1：</a:t>
            </a:r>
            <a:r>
              <a:rPr lang="zh-CN" altLang="en-US">
                <a:ea typeface="宋体"/>
                <a:cs typeface="Calibri" panose="020F0502020204030204"/>
              </a:rPr>
              <a:t>扩散一步：（Zt为服从标准正态分布的噪音）</a:t>
            </a:r>
            <a:endParaRPr lang="zh-CN"/>
          </a:p>
          <a:p>
            <a:pPr marL="0" indent="0">
              <a:buNone/>
            </a:pPr>
            <a:endParaRPr lang="zh-CN" altLang="en-US">
              <a:ea typeface="宋体"/>
              <a:cs typeface="Calibri" panose="020F0502020204030204"/>
            </a:endParaRPr>
          </a:p>
          <a:p>
            <a:pPr marL="0" indent="0">
              <a:buNone/>
            </a:pPr>
            <a:endParaRPr lang="zh-CN" altLang="en-US">
              <a:ea typeface="宋体"/>
              <a:cs typeface="Calibri" panose="020F0502020204030204"/>
            </a:endParaRPr>
          </a:p>
          <a:p>
            <a:pPr marL="457200" indent="-457200"/>
            <a:r>
              <a:rPr lang="en-US" altLang="zh-CN" b="1" dirty="0" err="1">
                <a:ea typeface="宋体"/>
                <a:cs typeface="Calibri" panose="020F0502020204030204"/>
              </a:rPr>
              <a:t>Xt</a:t>
            </a:r>
            <a:r>
              <a:rPr lang="zh-CN" altLang="en-US" b="1">
                <a:ea typeface="宋体"/>
                <a:cs typeface="Calibri" panose="020F0502020204030204"/>
              </a:rPr>
              <a:t>与</a:t>
            </a:r>
            <a:r>
              <a:rPr lang="en-US" altLang="en-US" b="1" dirty="0">
                <a:ea typeface="宋体"/>
                <a:cs typeface="Calibri" panose="020F0502020204030204"/>
              </a:rPr>
              <a:t>X0：</a:t>
            </a:r>
            <a:r>
              <a:rPr lang="zh-CN">
                <a:ea typeface="宋体"/>
                <a:cs typeface="Calibri" panose="020F0502020204030204"/>
              </a:rPr>
              <a:t>基于原始数据分布X0对任意t步的Xt采样：（</a:t>
            </a:r>
            <a:r>
              <a:rPr lang="zh-CN" b="1">
                <a:solidFill>
                  <a:srgbClr val="C00000"/>
                </a:solidFill>
                <a:ea typeface="宋体"/>
                <a:cs typeface="Calibri" panose="020F0502020204030204"/>
              </a:rPr>
              <a:t>αt</a:t>
            </a:r>
            <a:r>
              <a:rPr lang="zh-CN">
                <a:solidFill>
                  <a:srgbClr val="C00000"/>
                </a:solidFill>
                <a:ea typeface="宋体"/>
                <a:cs typeface="Calibri" panose="020F0502020204030204"/>
              </a:rPr>
              <a:t>=1-βt</a:t>
            </a:r>
            <a:r>
              <a:rPr lang="zh-CN">
                <a:ea typeface="宋体"/>
                <a:cs typeface="Calibri" panose="020F0502020204030204"/>
              </a:rPr>
              <a:t>）</a:t>
            </a:r>
            <a:endParaRPr lang="zh-CN">
              <a:ea typeface="+mn-lt"/>
              <a:cs typeface="+mn-lt"/>
            </a:endParaRPr>
          </a:p>
          <a:p>
            <a:pPr marL="0" indent="0">
              <a:buNone/>
            </a:pPr>
            <a:endParaRPr lang="zh-CN" altLang="en-US">
              <a:ea typeface="宋体"/>
              <a:cs typeface="Calibri" panose="020F0502020204030204"/>
            </a:endParaRPr>
          </a:p>
        </p:txBody>
      </p:sp>
      <p:pic>
        <p:nvPicPr>
          <p:cNvPr id="9" name="图片 9">
            <a:extLst>
              <a:ext uri="{FF2B5EF4-FFF2-40B4-BE49-F238E27FC236}">
                <a16:creationId xmlns:a16="http://schemas.microsoft.com/office/drawing/2014/main" id="{CA8041D0-135C-DAD7-C59E-694E804AE30E}"/>
              </a:ext>
            </a:extLst>
          </p:cNvPr>
          <p:cNvPicPr>
            <a:picLocks noChangeAspect="1"/>
          </p:cNvPicPr>
          <p:nvPr/>
        </p:nvPicPr>
        <p:blipFill>
          <a:blip r:embed="rId3"/>
          <a:stretch>
            <a:fillRect/>
          </a:stretch>
        </p:blipFill>
        <p:spPr>
          <a:xfrm>
            <a:off x="2332567" y="1883683"/>
            <a:ext cx="5177366" cy="878718"/>
          </a:xfrm>
          <a:prstGeom prst="rect">
            <a:avLst/>
          </a:prstGeom>
        </p:spPr>
      </p:pic>
      <p:pic>
        <p:nvPicPr>
          <p:cNvPr id="10" name="图片 10">
            <a:extLst>
              <a:ext uri="{FF2B5EF4-FFF2-40B4-BE49-F238E27FC236}">
                <a16:creationId xmlns:a16="http://schemas.microsoft.com/office/drawing/2014/main" id="{BFBBB105-4DF5-6E33-1AFF-6031D8EAF926}"/>
              </a:ext>
            </a:extLst>
          </p:cNvPr>
          <p:cNvPicPr>
            <a:picLocks noChangeAspect="1"/>
          </p:cNvPicPr>
          <p:nvPr/>
        </p:nvPicPr>
        <p:blipFill>
          <a:blip r:embed="rId4"/>
          <a:stretch>
            <a:fillRect/>
          </a:stretch>
        </p:blipFill>
        <p:spPr>
          <a:xfrm>
            <a:off x="2205567" y="3670328"/>
            <a:ext cx="5431366" cy="840262"/>
          </a:xfrm>
          <a:prstGeom prst="rect">
            <a:avLst/>
          </a:prstGeom>
        </p:spPr>
      </p:pic>
    </p:spTree>
    <p:extLst>
      <p:ext uri="{BB962C8B-B14F-4D97-AF65-F5344CB8AC3E}">
        <p14:creationId xmlns:p14="http://schemas.microsoft.com/office/powerpoint/2010/main" val="713438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83B1F7-C244-9B8E-D22A-ACCB4A2E2F95}"/>
              </a:ext>
            </a:extLst>
          </p:cNvPr>
          <p:cNvSpPr>
            <a:spLocks noGrp="1"/>
          </p:cNvSpPr>
          <p:nvPr>
            <p:ph type="title"/>
          </p:nvPr>
        </p:nvSpPr>
        <p:spPr>
          <a:xfrm>
            <a:off x="366299" y="2972"/>
            <a:ext cx="10515600" cy="1325563"/>
          </a:xfrm>
        </p:spPr>
        <p:txBody>
          <a:bodyPr/>
          <a:lstStyle/>
          <a:p>
            <a:r>
              <a:rPr lang="zh-CN" altLang="en-US">
                <a:latin typeface="Times New Roman"/>
                <a:ea typeface="宋体"/>
                <a:cs typeface="Calibri Light"/>
              </a:rPr>
              <a:t>Reverse process</a:t>
            </a:r>
          </a:p>
        </p:txBody>
      </p:sp>
      <p:sp>
        <p:nvSpPr>
          <p:cNvPr id="3" name="文本框 2">
            <a:extLst>
              <a:ext uri="{FF2B5EF4-FFF2-40B4-BE49-F238E27FC236}">
                <a16:creationId xmlns:a16="http://schemas.microsoft.com/office/drawing/2014/main" id="{B86DAD9E-F84A-1C68-5554-45E058E2378E}"/>
              </a:ext>
            </a:extLst>
          </p:cNvPr>
          <p:cNvSpPr txBox="1"/>
          <p:nvPr/>
        </p:nvSpPr>
        <p:spPr>
          <a:xfrm>
            <a:off x="1388815" y="3675039"/>
            <a:ext cx="346748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宋体"/>
                <a:cs typeface="Calibri"/>
              </a:rPr>
              <a:t>逆向分布</a:t>
            </a:r>
            <a:r>
              <a:rPr lang="zh-CN" altLang="en-US">
                <a:solidFill>
                  <a:srgbClr val="000000"/>
                </a:solidFill>
                <a:ea typeface="宋体"/>
                <a:cs typeface="Calibri"/>
              </a:rPr>
              <a:t>的先验概率</a:t>
            </a:r>
            <a:r>
              <a:rPr lang="zh-CN" altLang="en-US" b="1">
                <a:solidFill>
                  <a:srgbClr val="C00000"/>
                </a:solidFill>
                <a:ea typeface="宋体"/>
                <a:cs typeface="Calibri"/>
              </a:rPr>
              <a:t>p(Xt-1|Xt)</a:t>
            </a:r>
            <a:r>
              <a:rPr lang="zh-CN" altLang="en-US">
                <a:ea typeface="宋体"/>
                <a:cs typeface="Calibri"/>
              </a:rPr>
              <a:t>不能直接求解</a:t>
            </a:r>
            <a:endParaRPr lang="zh-CN"/>
          </a:p>
        </p:txBody>
      </p:sp>
      <p:sp>
        <p:nvSpPr>
          <p:cNvPr id="8" name="文本框 7">
            <a:extLst>
              <a:ext uri="{FF2B5EF4-FFF2-40B4-BE49-F238E27FC236}">
                <a16:creationId xmlns:a16="http://schemas.microsoft.com/office/drawing/2014/main" id="{8DA03063-F767-AF76-B860-93A08B23BC38}"/>
              </a:ext>
            </a:extLst>
          </p:cNvPr>
          <p:cNvSpPr txBox="1"/>
          <p:nvPr/>
        </p:nvSpPr>
        <p:spPr>
          <a:xfrm>
            <a:off x="6607201" y="3670559"/>
            <a:ext cx="431126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宋体"/>
                <a:cs typeface="Calibri"/>
              </a:rPr>
              <a:t>已知数据分布X0的前提下可以求出正向过程的后验条件概率</a:t>
            </a:r>
            <a:r>
              <a:rPr lang="zh-CN" b="1">
                <a:solidFill>
                  <a:srgbClr val="C00000"/>
                </a:solidFill>
                <a:latin typeface="宋体"/>
                <a:ea typeface="宋体"/>
                <a:cs typeface="Calibri"/>
              </a:rPr>
              <a:t>q(Xt−1|Xt,X0)</a:t>
            </a:r>
            <a:endParaRPr lang="zh-CN" altLang="en-US" b="1">
              <a:solidFill>
                <a:srgbClr val="C00000"/>
              </a:solidFill>
              <a:latin typeface="Calibri" panose="020F0502020204030204"/>
              <a:ea typeface="宋体" panose="02010600030101010101" pitchFamily="2" charset="-122"/>
              <a:cs typeface="Calibri"/>
            </a:endParaRPr>
          </a:p>
        </p:txBody>
      </p:sp>
      <p:sp>
        <p:nvSpPr>
          <p:cNvPr id="9" name="文本框 8">
            <a:extLst>
              <a:ext uri="{FF2B5EF4-FFF2-40B4-BE49-F238E27FC236}">
                <a16:creationId xmlns:a16="http://schemas.microsoft.com/office/drawing/2014/main" id="{394CEADF-B5A5-2B98-FCE1-2B48C6EE071E}"/>
              </a:ext>
            </a:extLst>
          </p:cNvPr>
          <p:cNvSpPr txBox="1"/>
          <p:nvPr/>
        </p:nvSpPr>
        <p:spPr>
          <a:xfrm>
            <a:off x="6610920" y="5094469"/>
            <a:ext cx="542231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宋体"/>
                <a:cs typeface="Calibri"/>
              </a:rPr>
              <a:t>假设</a:t>
            </a:r>
            <a:r>
              <a:rPr lang="zh-CN" altLang="en-US" b="1">
                <a:solidFill>
                  <a:srgbClr val="C00000"/>
                </a:solidFill>
                <a:ea typeface="宋体"/>
                <a:cs typeface="Calibri"/>
              </a:rPr>
              <a:t>pθ(Xt-1|Xt)</a:t>
            </a:r>
            <a:r>
              <a:rPr lang="zh-CN" altLang="en-US">
                <a:solidFill>
                  <a:srgbClr val="000000"/>
                </a:solidFill>
                <a:latin typeface="SimSun"/>
                <a:ea typeface="SimSun"/>
                <a:cs typeface="Calibri"/>
              </a:rPr>
              <a:t>来</a:t>
            </a:r>
            <a:r>
              <a:rPr lang="zh-CN" altLang="en-US">
                <a:ea typeface="宋体"/>
                <a:cs typeface="Calibri"/>
              </a:rPr>
              <a:t>拟合</a:t>
            </a:r>
            <a:r>
              <a:rPr lang="en-US" altLang="zh-CN" b="1" dirty="0">
                <a:latin typeface="SimSun"/>
                <a:ea typeface="SimSun"/>
                <a:cs typeface="Calibri"/>
              </a:rPr>
              <a:t>q(</a:t>
            </a:r>
            <a:r>
              <a:rPr lang="en-US" altLang="zh-CN" b="1" dirty="0" err="1">
                <a:latin typeface="SimSun"/>
                <a:ea typeface="SimSun"/>
                <a:cs typeface="Calibri"/>
              </a:rPr>
              <a:t>Xt</a:t>
            </a:r>
            <a:r>
              <a:rPr lang="zh-CN" altLang="en-US" b="1">
                <a:latin typeface="SimSun"/>
                <a:ea typeface="SimSun"/>
                <a:cs typeface="Calibri"/>
              </a:rPr>
              <a:t>−</a:t>
            </a:r>
            <a:r>
              <a:rPr lang="en-US" altLang="zh-CN" b="1" dirty="0">
                <a:latin typeface="SimSun"/>
                <a:ea typeface="SimSun"/>
                <a:cs typeface="Calibri"/>
              </a:rPr>
              <a:t>1|Xt,X0)</a:t>
            </a:r>
            <a:r>
              <a:rPr lang="en-US" altLang="zh-CN" dirty="0">
                <a:solidFill>
                  <a:srgbClr val="000000"/>
                </a:solidFill>
                <a:latin typeface="SimSun"/>
                <a:ea typeface="SimSun"/>
                <a:cs typeface="Calibri"/>
              </a:rPr>
              <a:t>，</a:t>
            </a:r>
            <a:r>
              <a:rPr lang="en-US" altLang="zh-CN" dirty="0" err="1">
                <a:solidFill>
                  <a:srgbClr val="000000"/>
                </a:solidFill>
                <a:latin typeface="SimSun"/>
                <a:ea typeface="SimSun"/>
                <a:cs typeface="Calibri"/>
              </a:rPr>
              <a:t>目标是</a:t>
            </a:r>
            <a:r>
              <a:rPr lang="zh-CN" altLang="en-US">
                <a:latin typeface="SimSun"/>
                <a:ea typeface="SimSun"/>
                <a:cs typeface="Calibri"/>
              </a:rPr>
              <a:t>尽量缩小</a:t>
            </a:r>
            <a:r>
              <a:rPr lang="zh-CN" altLang="en-US">
                <a:solidFill>
                  <a:srgbClr val="000000"/>
                </a:solidFill>
                <a:latin typeface="SimSun"/>
                <a:ea typeface="SimSun"/>
                <a:cs typeface="Calibri"/>
              </a:rPr>
              <a:t>先验分布</a:t>
            </a:r>
            <a:r>
              <a:rPr lang="zh-CN" b="1">
                <a:latin typeface="Calibri"/>
                <a:ea typeface="SimSun"/>
                <a:cs typeface="Calibri"/>
              </a:rPr>
              <a:t>pθ(Xt-1|Xt)</a:t>
            </a:r>
            <a:r>
              <a:rPr lang="zh-CN" altLang="en-US">
                <a:latin typeface="SimSun"/>
                <a:ea typeface="SimSun"/>
                <a:cs typeface="Calibri"/>
              </a:rPr>
              <a:t>与</a:t>
            </a:r>
            <a:r>
              <a:rPr lang="zh-CN" altLang="en-US">
                <a:solidFill>
                  <a:srgbClr val="000000"/>
                </a:solidFill>
                <a:latin typeface="SimSun"/>
                <a:ea typeface="SimSun"/>
                <a:cs typeface="Calibri"/>
              </a:rPr>
              <a:t>后验分布</a:t>
            </a:r>
            <a:r>
              <a:rPr lang="zh-CN" b="1">
                <a:latin typeface="SimSun"/>
                <a:ea typeface="SimSun"/>
                <a:cs typeface="Calibri"/>
              </a:rPr>
              <a:t>q(Xt−1|Xt,X0)</a:t>
            </a:r>
            <a:endParaRPr lang="zh-CN">
              <a:ea typeface="+mn-lt"/>
              <a:cs typeface="+mn-lt"/>
            </a:endParaRPr>
          </a:p>
          <a:p>
            <a:r>
              <a:rPr lang="zh-CN" altLang="en-US">
                <a:latin typeface="SimSun"/>
                <a:ea typeface="SimSun"/>
                <a:cs typeface="Calibri"/>
              </a:rPr>
              <a:t>的距离（KL散度表示）</a:t>
            </a:r>
            <a:endParaRPr lang="zh-CN">
              <a:ea typeface="宋体"/>
              <a:cs typeface="Calibri" panose="020F0502020204030204"/>
            </a:endParaRPr>
          </a:p>
          <a:p>
            <a:pPr algn="l"/>
            <a:endParaRPr lang="zh-CN" altLang="en-US">
              <a:latin typeface="SimSun"/>
              <a:ea typeface="SimSun"/>
              <a:cs typeface="Calibri"/>
            </a:endParaRPr>
          </a:p>
        </p:txBody>
      </p:sp>
      <p:sp>
        <p:nvSpPr>
          <p:cNvPr id="10" name="文本框 9">
            <a:extLst>
              <a:ext uri="{FF2B5EF4-FFF2-40B4-BE49-F238E27FC236}">
                <a16:creationId xmlns:a16="http://schemas.microsoft.com/office/drawing/2014/main" id="{F04DDCDE-B4A7-46FA-8EF4-579967E38D70}"/>
              </a:ext>
            </a:extLst>
          </p:cNvPr>
          <p:cNvSpPr txBox="1"/>
          <p:nvPr/>
        </p:nvSpPr>
        <p:spPr>
          <a:xfrm>
            <a:off x="1453317" y="5068666"/>
            <a:ext cx="33337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ea typeface="宋体"/>
                <a:cs typeface="Calibri"/>
              </a:rPr>
              <a:t>得到</a:t>
            </a:r>
            <a:r>
              <a:rPr lang="zh-CN" b="1">
                <a:ea typeface="宋体"/>
                <a:cs typeface="Calibri"/>
              </a:rPr>
              <a:t>pθ(Xt-1|Xt)</a:t>
            </a:r>
            <a:r>
              <a:rPr lang="zh-CN" altLang="en-US">
                <a:ea typeface="宋体"/>
                <a:cs typeface="Calibri"/>
              </a:rPr>
              <a:t>重建数据分布X0</a:t>
            </a:r>
          </a:p>
          <a:p>
            <a:endParaRPr lang="zh-CN" altLang="en-US">
              <a:ea typeface="宋体"/>
              <a:cs typeface="Calibri"/>
            </a:endParaRPr>
          </a:p>
        </p:txBody>
      </p:sp>
      <p:sp>
        <p:nvSpPr>
          <p:cNvPr id="11" name="文本框 10">
            <a:extLst>
              <a:ext uri="{FF2B5EF4-FFF2-40B4-BE49-F238E27FC236}">
                <a16:creationId xmlns:a16="http://schemas.microsoft.com/office/drawing/2014/main" id="{1F1EFEA3-6AAA-8470-5BD0-4527F0A34D6A}"/>
              </a:ext>
            </a:extLst>
          </p:cNvPr>
          <p:cNvSpPr txBox="1"/>
          <p:nvPr/>
        </p:nvSpPr>
        <p:spPr>
          <a:xfrm>
            <a:off x="9223553" y="326909"/>
            <a:ext cx="471054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sz="2400" b="1">
                <a:solidFill>
                  <a:srgbClr val="FF0000"/>
                </a:solidFill>
                <a:ea typeface="宋体"/>
                <a:cs typeface="Calibri"/>
              </a:rPr>
              <a:t>变分推断的思想</a:t>
            </a:r>
          </a:p>
        </p:txBody>
      </p:sp>
      <p:pic>
        <p:nvPicPr>
          <p:cNvPr id="7" name="图片 11" descr="图示&#10;&#10;已自动生成说明">
            <a:extLst>
              <a:ext uri="{FF2B5EF4-FFF2-40B4-BE49-F238E27FC236}">
                <a16:creationId xmlns:a16="http://schemas.microsoft.com/office/drawing/2014/main" id="{9B42B742-496F-702F-43D6-E774217260B1}"/>
              </a:ext>
            </a:extLst>
          </p:cNvPr>
          <p:cNvPicPr>
            <a:picLocks noGrp="1" noChangeAspect="1"/>
          </p:cNvPicPr>
          <p:nvPr>
            <p:ph idx="1"/>
          </p:nvPr>
        </p:nvPicPr>
        <p:blipFill rotWithShape="1">
          <a:blip r:embed="rId2"/>
          <a:srcRect t="64700" r="67" b="23853"/>
          <a:stretch/>
        </p:blipFill>
        <p:spPr>
          <a:xfrm>
            <a:off x="679450" y="3090065"/>
            <a:ext cx="10402711" cy="460062"/>
          </a:xfrm>
        </p:spPr>
      </p:pic>
      <p:pic>
        <p:nvPicPr>
          <p:cNvPr id="14" name="图片 14" descr="图形用户界面, 应用程序&#10;&#10;已自动生成说明">
            <a:extLst>
              <a:ext uri="{FF2B5EF4-FFF2-40B4-BE49-F238E27FC236}">
                <a16:creationId xmlns:a16="http://schemas.microsoft.com/office/drawing/2014/main" id="{C1CC2956-FB36-7525-786F-D8EDD66BBD85}"/>
              </a:ext>
            </a:extLst>
          </p:cNvPr>
          <p:cNvPicPr>
            <a:picLocks noChangeAspect="1"/>
          </p:cNvPicPr>
          <p:nvPr/>
        </p:nvPicPr>
        <p:blipFill>
          <a:blip r:embed="rId3"/>
          <a:stretch>
            <a:fillRect/>
          </a:stretch>
        </p:blipFill>
        <p:spPr>
          <a:xfrm>
            <a:off x="1051983" y="1424072"/>
            <a:ext cx="10077450" cy="1723856"/>
          </a:xfrm>
          <a:prstGeom prst="rect">
            <a:avLst/>
          </a:prstGeom>
        </p:spPr>
      </p:pic>
      <p:sp>
        <p:nvSpPr>
          <p:cNvPr id="15" name="文本框 14">
            <a:extLst>
              <a:ext uri="{FF2B5EF4-FFF2-40B4-BE49-F238E27FC236}">
                <a16:creationId xmlns:a16="http://schemas.microsoft.com/office/drawing/2014/main" id="{C3A526B8-EAF2-FD04-EFEE-E3F15DA57A25}"/>
              </a:ext>
            </a:extLst>
          </p:cNvPr>
          <p:cNvSpPr txBox="1"/>
          <p:nvPr/>
        </p:nvSpPr>
        <p:spPr>
          <a:xfrm>
            <a:off x="7839137" y="6228292"/>
            <a:ext cx="4312707"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1400">
                <a:ea typeface="宋体"/>
                <a:cs typeface="Calibri"/>
              </a:rPr>
              <a:t>图源：</a:t>
            </a:r>
          </a:p>
          <a:p>
            <a:r>
              <a:rPr lang="zh-CN" altLang="en-US" sz="1400">
                <a:ea typeface="宋体"/>
                <a:cs typeface="Calibri"/>
                <a:hlinkClick r:id="rId4">
                  <a:extLst>
                    <a:ext uri="{A12FA001-AC4F-418D-AE19-62706E023703}">
                      <ahyp:hlinkClr xmlns:ahyp="http://schemas.microsoft.com/office/drawing/2018/hyperlinkcolor" val="tx"/>
                    </a:ext>
                  </a:extLst>
                </a:hlinkClick>
              </a:rPr>
              <a:t>怎么理解今年</a:t>
            </a:r>
            <a:r>
              <a:rPr lang="en-US" altLang="zh-CN" sz="1400">
                <a:ea typeface="宋体"/>
                <a:cs typeface="Calibri"/>
                <a:hlinkClick r:id="rId4">
                  <a:extLst>
                    <a:ext uri="{A12FA001-AC4F-418D-AE19-62706E023703}">
                      <ahyp:hlinkClr xmlns:ahyp="http://schemas.microsoft.com/office/drawing/2018/hyperlinkcolor" val="tx"/>
                    </a:ext>
                  </a:extLst>
                </a:hlinkClick>
              </a:rPr>
              <a:t>CV</a:t>
            </a:r>
            <a:r>
              <a:rPr lang="zh-CN" altLang="en-US" sz="1400">
                <a:ea typeface="宋体"/>
                <a:cs typeface="Calibri"/>
                <a:hlinkClick r:id="rId4">
                  <a:extLst>
                    <a:ext uri="{A12FA001-AC4F-418D-AE19-62706E023703}">
                      <ahyp:hlinkClr xmlns:ahyp="http://schemas.microsoft.com/office/drawing/2018/hyperlinkcolor" val="tx"/>
                    </a:ext>
                  </a:extLst>
                </a:hlinkClick>
              </a:rPr>
              <a:t>比较火的扩散模型（</a:t>
            </a:r>
            <a:r>
              <a:rPr lang="en-US" altLang="zh-CN" sz="1400">
                <a:ea typeface="宋体"/>
                <a:cs typeface="Calibri"/>
                <a:hlinkClick r:id="rId4">
                  <a:extLst>
                    <a:ext uri="{A12FA001-AC4F-418D-AE19-62706E023703}">
                      <ahyp:hlinkClr xmlns:ahyp="http://schemas.microsoft.com/office/drawing/2018/hyperlinkcolor" val="tx"/>
                    </a:ext>
                  </a:extLst>
                </a:hlinkClick>
              </a:rPr>
              <a:t>DDPM</a:t>
            </a:r>
            <a:r>
              <a:rPr lang="zh-CN" altLang="en-US" sz="1400">
                <a:ea typeface="宋体"/>
                <a:cs typeface="Calibri"/>
                <a:hlinkClick r:id="rId4">
                  <a:extLst>
                    <a:ext uri="{A12FA001-AC4F-418D-AE19-62706E023703}">
                      <ahyp:hlinkClr xmlns:ahyp="http://schemas.microsoft.com/office/drawing/2018/hyperlinkcolor" val="tx"/>
                    </a:ext>
                  </a:extLst>
                </a:hlinkClick>
              </a:rPr>
              <a:t>）？</a:t>
            </a:r>
            <a:endParaRPr lang="zh-CN" altLang="en-US" sz="1400">
              <a:ea typeface="宋体"/>
              <a:cs typeface="Calibri"/>
            </a:endParaRPr>
          </a:p>
          <a:p>
            <a:pPr algn="l"/>
            <a:endParaRPr lang="zh-CN" altLang="en-US">
              <a:ea typeface="宋体"/>
              <a:cs typeface="Calibri"/>
            </a:endParaRPr>
          </a:p>
        </p:txBody>
      </p:sp>
      <p:sp>
        <p:nvSpPr>
          <p:cNvPr id="16" name="箭头: 右 15">
            <a:extLst>
              <a:ext uri="{FF2B5EF4-FFF2-40B4-BE49-F238E27FC236}">
                <a16:creationId xmlns:a16="http://schemas.microsoft.com/office/drawing/2014/main" id="{251DF96A-3B08-0DE7-EB4C-795CFAABE082}"/>
              </a:ext>
            </a:extLst>
          </p:cNvPr>
          <p:cNvSpPr/>
          <p:nvPr/>
        </p:nvSpPr>
        <p:spPr>
          <a:xfrm>
            <a:off x="5024713" y="3811100"/>
            <a:ext cx="1513416" cy="232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C30F06E9-7DA9-059F-0F03-FDC6CEB302E5}"/>
              </a:ext>
            </a:extLst>
          </p:cNvPr>
          <p:cNvSpPr/>
          <p:nvPr/>
        </p:nvSpPr>
        <p:spPr>
          <a:xfrm rot="10800000">
            <a:off x="5024712" y="5271599"/>
            <a:ext cx="1513416" cy="232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70A54F26-731E-1112-7229-551FBE149558}"/>
              </a:ext>
            </a:extLst>
          </p:cNvPr>
          <p:cNvSpPr/>
          <p:nvPr/>
        </p:nvSpPr>
        <p:spPr>
          <a:xfrm rot="5400000">
            <a:off x="8215587" y="4588975"/>
            <a:ext cx="772584" cy="232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68555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70ABA-E130-190D-318B-B1B03A04CB2C}"/>
              </a:ext>
            </a:extLst>
          </p:cNvPr>
          <p:cNvSpPr>
            <a:spLocks noGrp="1"/>
          </p:cNvSpPr>
          <p:nvPr>
            <p:ph type="title"/>
          </p:nvPr>
        </p:nvSpPr>
        <p:spPr>
          <a:xfrm>
            <a:off x="350932" y="362"/>
            <a:ext cx="10515600" cy="1325563"/>
          </a:xfrm>
        </p:spPr>
        <p:txBody>
          <a:bodyPr/>
          <a:lstStyle/>
          <a:p>
            <a:r>
              <a:rPr lang="zh-CN" altLang="en-US">
                <a:latin typeface="Times New Roman"/>
                <a:ea typeface="宋体"/>
                <a:cs typeface="Calibri Light"/>
              </a:rPr>
              <a:t>Reverse process</a:t>
            </a:r>
            <a:endParaRPr lang="en-US" altLang="zh-CN">
              <a:latin typeface="Times New Roman"/>
              <a:ea typeface="宋体"/>
              <a:cs typeface="Calibri Light"/>
            </a:endParaRPr>
          </a:p>
        </p:txBody>
      </p:sp>
      <p:cxnSp>
        <p:nvCxnSpPr>
          <p:cNvPr id="9" name="直接箭头连接符 8">
            <a:extLst>
              <a:ext uri="{FF2B5EF4-FFF2-40B4-BE49-F238E27FC236}">
                <a16:creationId xmlns:a16="http://schemas.microsoft.com/office/drawing/2014/main" id="{BAE1B058-45E4-19D3-B124-26D29E7EA03F}"/>
              </a:ext>
            </a:extLst>
          </p:cNvPr>
          <p:cNvCxnSpPr/>
          <p:nvPr/>
        </p:nvCxnSpPr>
        <p:spPr>
          <a:xfrm>
            <a:off x="7225430" y="3754677"/>
            <a:ext cx="1300620" cy="1363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15C49E1-AD47-5C94-F21A-2F0235E0053E}"/>
              </a:ext>
            </a:extLst>
          </p:cNvPr>
          <p:cNvSpPr txBox="1"/>
          <p:nvPr/>
        </p:nvSpPr>
        <p:spPr>
          <a:xfrm>
            <a:off x="8756474" y="4946764"/>
            <a:ext cx="32267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ea typeface="宋体"/>
                <a:cs typeface="Calibri"/>
              </a:rPr>
              <a:t>由于去噪模型预测的是噪声，所以将公式拆解成</a:t>
            </a:r>
            <a:r>
              <a:rPr lang="zh-CN" altLang="en-US" b="1">
                <a:ea typeface="宋体"/>
                <a:cs typeface="Calibri"/>
              </a:rPr>
              <a:t>噪声粒度</a:t>
            </a:r>
          </a:p>
        </p:txBody>
      </p:sp>
      <p:sp>
        <p:nvSpPr>
          <p:cNvPr id="11" name="文本框 10">
            <a:extLst>
              <a:ext uri="{FF2B5EF4-FFF2-40B4-BE49-F238E27FC236}">
                <a16:creationId xmlns:a16="http://schemas.microsoft.com/office/drawing/2014/main" id="{8317328E-F52E-F3BC-7A52-71583C68F8CE}"/>
              </a:ext>
            </a:extLst>
          </p:cNvPr>
          <p:cNvSpPr txBox="1"/>
          <p:nvPr/>
        </p:nvSpPr>
        <p:spPr>
          <a:xfrm>
            <a:off x="668052" y="1283916"/>
            <a:ext cx="48690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a:ea typeface="宋体"/>
                <a:cs typeface="Calibri"/>
              </a:rPr>
              <a:t>前提假设：分布</a:t>
            </a:r>
            <a:r>
              <a:rPr lang="zh-CN" b="1">
                <a:solidFill>
                  <a:srgbClr val="C00000"/>
                </a:solidFill>
                <a:latin typeface="SimSun"/>
                <a:ea typeface="SimSun"/>
                <a:cs typeface="Calibri"/>
              </a:rPr>
              <a:t>q(Xt−1|Xt,X0)</a:t>
            </a:r>
            <a:r>
              <a:rPr lang="zh-CN" altLang="en-US">
                <a:ea typeface="宋体"/>
                <a:cs typeface="Calibri"/>
              </a:rPr>
              <a:t>符合高斯分布</a:t>
            </a:r>
          </a:p>
        </p:txBody>
      </p:sp>
      <p:pic>
        <p:nvPicPr>
          <p:cNvPr id="3" name="图片 4" descr="文本&#10;&#10;已自动生成说明">
            <a:extLst>
              <a:ext uri="{FF2B5EF4-FFF2-40B4-BE49-F238E27FC236}">
                <a16:creationId xmlns:a16="http://schemas.microsoft.com/office/drawing/2014/main" id="{B7FC16F5-F6DB-DE25-D567-0C9C024951BA}"/>
              </a:ext>
            </a:extLst>
          </p:cNvPr>
          <p:cNvPicPr>
            <a:picLocks noChangeAspect="1"/>
          </p:cNvPicPr>
          <p:nvPr/>
        </p:nvPicPr>
        <p:blipFill>
          <a:blip r:embed="rId2"/>
          <a:stretch>
            <a:fillRect/>
          </a:stretch>
        </p:blipFill>
        <p:spPr>
          <a:xfrm>
            <a:off x="2840567" y="1656479"/>
            <a:ext cx="5907616" cy="856875"/>
          </a:xfrm>
          <a:prstGeom prst="rect">
            <a:avLst/>
          </a:prstGeom>
        </p:spPr>
      </p:pic>
      <p:pic>
        <p:nvPicPr>
          <p:cNvPr id="5" name="图片 5">
            <a:extLst>
              <a:ext uri="{FF2B5EF4-FFF2-40B4-BE49-F238E27FC236}">
                <a16:creationId xmlns:a16="http://schemas.microsoft.com/office/drawing/2014/main" id="{E62C1F90-1325-53BC-2D86-65E74A479B55}"/>
              </a:ext>
            </a:extLst>
          </p:cNvPr>
          <p:cNvPicPr>
            <a:picLocks noChangeAspect="1"/>
          </p:cNvPicPr>
          <p:nvPr/>
        </p:nvPicPr>
        <p:blipFill>
          <a:blip r:embed="rId3"/>
          <a:stretch>
            <a:fillRect/>
          </a:stretch>
        </p:blipFill>
        <p:spPr>
          <a:xfrm>
            <a:off x="2842155" y="2507191"/>
            <a:ext cx="2486025" cy="742950"/>
          </a:xfrm>
          <a:prstGeom prst="rect">
            <a:avLst/>
          </a:prstGeom>
        </p:spPr>
      </p:pic>
      <p:pic>
        <p:nvPicPr>
          <p:cNvPr id="7" name="图片 7">
            <a:extLst>
              <a:ext uri="{FF2B5EF4-FFF2-40B4-BE49-F238E27FC236}">
                <a16:creationId xmlns:a16="http://schemas.microsoft.com/office/drawing/2014/main" id="{B4BB664D-A543-0CB6-2AA6-F80EF8A06468}"/>
              </a:ext>
            </a:extLst>
          </p:cNvPr>
          <p:cNvPicPr>
            <a:picLocks noChangeAspect="1"/>
          </p:cNvPicPr>
          <p:nvPr/>
        </p:nvPicPr>
        <p:blipFill>
          <a:blip r:embed="rId4"/>
          <a:stretch>
            <a:fillRect/>
          </a:stretch>
        </p:blipFill>
        <p:spPr>
          <a:xfrm>
            <a:off x="2839508" y="5248804"/>
            <a:ext cx="1581150" cy="466725"/>
          </a:xfrm>
          <a:prstGeom prst="rect">
            <a:avLst/>
          </a:prstGeom>
        </p:spPr>
      </p:pic>
      <p:pic>
        <p:nvPicPr>
          <p:cNvPr id="12" name="图片 10">
            <a:extLst>
              <a:ext uri="{FF2B5EF4-FFF2-40B4-BE49-F238E27FC236}">
                <a16:creationId xmlns:a16="http://schemas.microsoft.com/office/drawing/2014/main" id="{6F95B815-8F61-0F34-86AD-97085B9182C6}"/>
              </a:ext>
            </a:extLst>
          </p:cNvPr>
          <p:cNvPicPr>
            <a:picLocks noChangeAspect="1"/>
          </p:cNvPicPr>
          <p:nvPr/>
        </p:nvPicPr>
        <p:blipFill>
          <a:blip r:embed="rId5"/>
          <a:stretch>
            <a:fillRect/>
          </a:stretch>
        </p:blipFill>
        <p:spPr>
          <a:xfrm>
            <a:off x="6100233" y="3638578"/>
            <a:ext cx="4076700" cy="628596"/>
          </a:xfrm>
          <a:prstGeom prst="rect">
            <a:avLst/>
          </a:prstGeom>
        </p:spPr>
      </p:pic>
      <p:sp>
        <p:nvSpPr>
          <p:cNvPr id="15" name="箭头: 下 14">
            <a:extLst>
              <a:ext uri="{FF2B5EF4-FFF2-40B4-BE49-F238E27FC236}">
                <a16:creationId xmlns:a16="http://schemas.microsoft.com/office/drawing/2014/main" id="{DC01B46C-7D59-D7EF-9153-F416C67F174C}"/>
              </a:ext>
            </a:extLst>
          </p:cNvPr>
          <p:cNvSpPr/>
          <p:nvPr/>
        </p:nvSpPr>
        <p:spPr>
          <a:xfrm>
            <a:off x="5737267" y="3320796"/>
            <a:ext cx="328083" cy="15345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6" descr="图片包含 图示&#10;&#10;已自动生成说明">
            <a:extLst>
              <a:ext uri="{FF2B5EF4-FFF2-40B4-BE49-F238E27FC236}">
                <a16:creationId xmlns:a16="http://schemas.microsoft.com/office/drawing/2014/main" id="{7CC7FF70-41B0-5631-7EC6-2D9968C9F256}"/>
              </a:ext>
            </a:extLst>
          </p:cNvPr>
          <p:cNvPicPr>
            <a:picLocks noChangeAspect="1"/>
          </p:cNvPicPr>
          <p:nvPr/>
        </p:nvPicPr>
        <p:blipFill>
          <a:blip r:embed="rId6"/>
          <a:stretch>
            <a:fillRect/>
          </a:stretch>
        </p:blipFill>
        <p:spPr>
          <a:xfrm>
            <a:off x="4466167" y="5123392"/>
            <a:ext cx="2540000" cy="590550"/>
          </a:xfrm>
          <a:prstGeom prst="rect">
            <a:avLst/>
          </a:prstGeom>
        </p:spPr>
      </p:pic>
    </p:spTree>
    <p:extLst>
      <p:ext uri="{BB962C8B-B14F-4D97-AF65-F5344CB8AC3E}">
        <p14:creationId xmlns:p14="http://schemas.microsoft.com/office/powerpoint/2010/main" val="4205317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B475C2-05FC-94F8-7813-1A8122CA326C}"/>
              </a:ext>
            </a:extLst>
          </p:cNvPr>
          <p:cNvSpPr>
            <a:spLocks noGrp="1"/>
          </p:cNvSpPr>
          <p:nvPr>
            <p:ph type="title"/>
          </p:nvPr>
        </p:nvSpPr>
        <p:spPr>
          <a:xfrm>
            <a:off x="403269" y="-1812"/>
            <a:ext cx="10515600" cy="1325563"/>
          </a:xfrm>
        </p:spPr>
        <p:txBody>
          <a:bodyPr/>
          <a:lstStyle/>
          <a:p>
            <a:r>
              <a:rPr lang="en-US" altLang="zh-CN">
                <a:latin typeface="Times New Roman"/>
                <a:ea typeface="宋体"/>
                <a:cs typeface="Calibri Light"/>
              </a:rPr>
              <a:t>Reverse process</a:t>
            </a:r>
          </a:p>
        </p:txBody>
      </p:sp>
      <p:pic>
        <p:nvPicPr>
          <p:cNvPr id="4" name="图片 4" descr="文本, 信件&#10;&#10;已自动生成说明">
            <a:extLst>
              <a:ext uri="{FF2B5EF4-FFF2-40B4-BE49-F238E27FC236}">
                <a16:creationId xmlns:a16="http://schemas.microsoft.com/office/drawing/2014/main" id="{FDFFC23D-7819-9CB1-F87E-9B6F6C8A69E4}"/>
              </a:ext>
            </a:extLst>
          </p:cNvPr>
          <p:cNvPicPr>
            <a:picLocks noGrp="1" noChangeAspect="1"/>
          </p:cNvPicPr>
          <p:nvPr>
            <p:ph idx="1"/>
          </p:nvPr>
        </p:nvPicPr>
        <p:blipFill rotWithShape="1">
          <a:blip r:embed="rId3"/>
          <a:srcRect l="-572" t="25349" r="95" b="61876"/>
          <a:stretch/>
        </p:blipFill>
        <p:spPr>
          <a:xfrm>
            <a:off x="451782" y="2081739"/>
            <a:ext cx="11155858" cy="677737"/>
          </a:xfrm>
        </p:spPr>
      </p:pic>
      <p:sp>
        <p:nvSpPr>
          <p:cNvPr id="5" name="文本框 4">
            <a:extLst>
              <a:ext uri="{FF2B5EF4-FFF2-40B4-BE49-F238E27FC236}">
                <a16:creationId xmlns:a16="http://schemas.microsoft.com/office/drawing/2014/main" id="{8A74846B-CC10-27F2-F56F-D6B2480E50BF}"/>
              </a:ext>
            </a:extLst>
          </p:cNvPr>
          <p:cNvSpPr txBox="1"/>
          <p:nvPr/>
        </p:nvSpPr>
        <p:spPr>
          <a:xfrm>
            <a:off x="1259416" y="3910542"/>
            <a:ext cx="1080029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sz="2800">
                <a:latin typeface="宋体"/>
                <a:ea typeface="宋体"/>
                <a:cs typeface="Calibri"/>
              </a:rPr>
              <a:t>两个含有可学习参数公式——方差Σθ(Xt,t)</a:t>
            </a:r>
            <a:r>
              <a:rPr lang="zh-CN" altLang="en-US" sz="2800">
                <a:latin typeface="宋体"/>
                <a:ea typeface="宋体"/>
                <a:cs typeface="Calibri"/>
              </a:rPr>
              <a:t>、</a:t>
            </a:r>
            <a:r>
              <a:rPr lang="zh-CN" sz="2800">
                <a:latin typeface="宋体"/>
                <a:ea typeface="宋体"/>
                <a:cs typeface="Calibri"/>
              </a:rPr>
              <a:t>均值μθ(Xt,t)</a:t>
            </a:r>
            <a:endParaRPr lang="zh-CN" sz="2800">
              <a:ea typeface="宋体"/>
              <a:cs typeface="Calibri"/>
            </a:endParaRPr>
          </a:p>
        </p:txBody>
      </p:sp>
      <p:sp>
        <p:nvSpPr>
          <p:cNvPr id="6" name="文本框 5">
            <a:extLst>
              <a:ext uri="{FF2B5EF4-FFF2-40B4-BE49-F238E27FC236}">
                <a16:creationId xmlns:a16="http://schemas.microsoft.com/office/drawing/2014/main" id="{9BCD3109-76D8-AB6F-CB22-4B114DA7057A}"/>
              </a:ext>
            </a:extLst>
          </p:cNvPr>
          <p:cNvSpPr txBox="1"/>
          <p:nvPr/>
        </p:nvSpPr>
        <p:spPr>
          <a:xfrm>
            <a:off x="967317" y="5592234"/>
            <a:ext cx="54737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CN" altLang="en-US" sz="2800">
                <a:latin typeface="宋体"/>
                <a:ea typeface="宋体"/>
                <a:cs typeface="Calibri"/>
              </a:rPr>
              <a:t>论文中固定方差</a:t>
            </a:r>
            <a:r>
              <a:rPr lang="en-US" altLang="zh-CN" sz="2800" err="1">
                <a:latin typeface="宋体"/>
                <a:ea typeface="宋体"/>
                <a:cs typeface="Calibri"/>
              </a:rPr>
              <a:t>Σθ</a:t>
            </a:r>
            <a:r>
              <a:rPr lang="en-US" altLang="zh-CN" sz="2800">
                <a:latin typeface="宋体"/>
                <a:ea typeface="宋体"/>
                <a:cs typeface="Calibri"/>
              </a:rPr>
              <a:t>(</a:t>
            </a:r>
            <a:r>
              <a:rPr lang="en-US" altLang="zh-CN" sz="2800" err="1">
                <a:latin typeface="宋体"/>
                <a:ea typeface="宋体"/>
                <a:cs typeface="Calibri"/>
              </a:rPr>
              <a:t>Xt,t</a:t>
            </a:r>
            <a:r>
              <a:rPr lang="en-US" altLang="zh-CN" sz="2800">
                <a:latin typeface="宋体"/>
                <a:ea typeface="宋体"/>
                <a:cs typeface="Calibri"/>
              </a:rPr>
              <a:t>)=βt</a:t>
            </a:r>
            <a:r>
              <a:rPr lang="zh-CN" altLang="en-US" sz="2800">
                <a:latin typeface="宋体"/>
                <a:ea typeface="宋体"/>
                <a:cs typeface="Calibri"/>
              </a:rPr>
              <a:t>​</a:t>
            </a:r>
          </a:p>
        </p:txBody>
      </p:sp>
      <p:sp>
        <p:nvSpPr>
          <p:cNvPr id="7" name="箭头: 下 6">
            <a:extLst>
              <a:ext uri="{FF2B5EF4-FFF2-40B4-BE49-F238E27FC236}">
                <a16:creationId xmlns:a16="http://schemas.microsoft.com/office/drawing/2014/main" id="{E61F333D-4611-D1B5-3AA0-BD3D05ED8B6F}"/>
              </a:ext>
            </a:extLst>
          </p:cNvPr>
          <p:cNvSpPr/>
          <p:nvPr/>
        </p:nvSpPr>
        <p:spPr>
          <a:xfrm rot="1680000">
            <a:off x="5832517" y="4622546"/>
            <a:ext cx="243417" cy="804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8" descr="文本&#10;&#10;已自动生成说明">
            <a:extLst>
              <a:ext uri="{FF2B5EF4-FFF2-40B4-BE49-F238E27FC236}">
                <a16:creationId xmlns:a16="http://schemas.microsoft.com/office/drawing/2014/main" id="{E35FBD99-8149-4422-C625-82D94B8DA6B2}"/>
              </a:ext>
            </a:extLst>
          </p:cNvPr>
          <p:cNvPicPr>
            <a:picLocks noChangeAspect="1"/>
          </p:cNvPicPr>
          <p:nvPr/>
        </p:nvPicPr>
        <p:blipFill>
          <a:blip r:embed="rId4"/>
          <a:stretch>
            <a:fillRect/>
          </a:stretch>
        </p:blipFill>
        <p:spPr>
          <a:xfrm>
            <a:off x="6660092" y="5456238"/>
            <a:ext cx="1845733" cy="676275"/>
          </a:xfrm>
          <a:prstGeom prst="rect">
            <a:avLst/>
          </a:prstGeom>
        </p:spPr>
      </p:pic>
      <p:pic>
        <p:nvPicPr>
          <p:cNvPr id="9" name="图片 9" descr="文本&#10;&#10;已自动生成说明">
            <a:extLst>
              <a:ext uri="{FF2B5EF4-FFF2-40B4-BE49-F238E27FC236}">
                <a16:creationId xmlns:a16="http://schemas.microsoft.com/office/drawing/2014/main" id="{F15049AF-C93D-C9FC-3FF0-7062545440D1}"/>
              </a:ext>
            </a:extLst>
          </p:cNvPr>
          <p:cNvPicPr>
            <a:picLocks noChangeAspect="1"/>
          </p:cNvPicPr>
          <p:nvPr/>
        </p:nvPicPr>
        <p:blipFill>
          <a:blip r:embed="rId5"/>
          <a:stretch>
            <a:fillRect/>
          </a:stretch>
        </p:blipFill>
        <p:spPr>
          <a:xfrm>
            <a:off x="8619067" y="5460445"/>
            <a:ext cx="3431116" cy="731360"/>
          </a:xfrm>
          <a:prstGeom prst="rect">
            <a:avLst/>
          </a:prstGeom>
        </p:spPr>
      </p:pic>
      <p:sp>
        <p:nvSpPr>
          <p:cNvPr id="10" name="箭头: 下 9">
            <a:extLst>
              <a:ext uri="{FF2B5EF4-FFF2-40B4-BE49-F238E27FC236}">
                <a16:creationId xmlns:a16="http://schemas.microsoft.com/office/drawing/2014/main" id="{FC72F66A-1A1A-E2BC-CDFA-42ED07A1F236}"/>
              </a:ext>
            </a:extLst>
          </p:cNvPr>
          <p:cNvSpPr/>
          <p:nvPr/>
        </p:nvSpPr>
        <p:spPr>
          <a:xfrm rot="780000">
            <a:off x="9843600" y="4643712"/>
            <a:ext cx="243417" cy="8043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3764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DB5AFC-7364-1E46-190A-3B72F752D58A}"/>
              </a:ext>
            </a:extLst>
          </p:cNvPr>
          <p:cNvSpPr>
            <a:spLocks noGrp="1"/>
          </p:cNvSpPr>
          <p:nvPr>
            <p:ph type="title"/>
          </p:nvPr>
        </p:nvSpPr>
        <p:spPr>
          <a:xfrm>
            <a:off x="370358" y="1232"/>
            <a:ext cx="10515600" cy="1325563"/>
          </a:xfrm>
        </p:spPr>
        <p:txBody>
          <a:bodyPr/>
          <a:lstStyle/>
          <a:p>
            <a:r>
              <a:rPr lang="zh-CN" altLang="en-US">
                <a:latin typeface="Times New Roman"/>
                <a:ea typeface="宋体"/>
                <a:cs typeface="Calibri Light"/>
              </a:rPr>
              <a:t>Loss function</a:t>
            </a:r>
          </a:p>
        </p:txBody>
      </p:sp>
      <p:pic>
        <p:nvPicPr>
          <p:cNvPr id="6" name="图片 6" descr="文本, 信件&#10;&#10;已自动生成说明">
            <a:extLst>
              <a:ext uri="{FF2B5EF4-FFF2-40B4-BE49-F238E27FC236}">
                <a16:creationId xmlns:a16="http://schemas.microsoft.com/office/drawing/2014/main" id="{0981601B-F7F5-20B0-998B-8F6AED898DE5}"/>
              </a:ext>
            </a:extLst>
          </p:cNvPr>
          <p:cNvPicPr>
            <a:picLocks noChangeAspect="1"/>
          </p:cNvPicPr>
          <p:nvPr/>
        </p:nvPicPr>
        <p:blipFill>
          <a:blip r:embed="rId3"/>
          <a:stretch>
            <a:fillRect/>
          </a:stretch>
        </p:blipFill>
        <p:spPr>
          <a:xfrm>
            <a:off x="1569244" y="1464020"/>
            <a:ext cx="9065417" cy="3941867"/>
          </a:xfrm>
          <a:prstGeom prst="rect">
            <a:avLst/>
          </a:prstGeom>
        </p:spPr>
      </p:pic>
    </p:spTree>
    <p:extLst>
      <p:ext uri="{BB962C8B-B14F-4D97-AF65-F5344CB8AC3E}">
        <p14:creationId xmlns:p14="http://schemas.microsoft.com/office/powerpoint/2010/main" val="267386230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宽屏</PresentationFormat>
  <Slides>43</Slides>
  <Notes>25</Notes>
  <HiddenSlides>0</HiddenSlides>
  <ScaleCrop>false</ScaleCrop>
  <HeadingPairs>
    <vt:vector size="4" baseType="variant">
      <vt:variant>
        <vt:lpstr>主题</vt:lpstr>
      </vt:variant>
      <vt:variant>
        <vt:i4>1</vt:i4>
      </vt:variant>
      <vt:variant>
        <vt:lpstr>幻灯片标题</vt:lpstr>
      </vt:variant>
      <vt:variant>
        <vt:i4>43</vt:i4>
      </vt:variant>
    </vt:vector>
  </HeadingPairs>
  <TitlesOfParts>
    <vt:vector size="44" baseType="lpstr">
      <vt:lpstr>Office 主题</vt:lpstr>
      <vt:lpstr>Denoising Diffusion Probabilistic Models</vt:lpstr>
      <vt:lpstr>Background</vt:lpstr>
      <vt:lpstr>Introduction </vt:lpstr>
      <vt:lpstr>Forward process</vt:lpstr>
      <vt:lpstr>Forward process</vt:lpstr>
      <vt:lpstr>Reverse process</vt:lpstr>
      <vt:lpstr>Reverse process</vt:lpstr>
      <vt:lpstr>Reverse process</vt:lpstr>
      <vt:lpstr>Loss function</vt:lpstr>
      <vt:lpstr>Loss function</vt:lpstr>
      <vt:lpstr>Unet Model</vt:lpstr>
      <vt:lpstr>Sampling</vt:lpstr>
      <vt:lpstr>Sampling</vt:lpstr>
      <vt:lpstr>Algorithms</vt:lpstr>
      <vt:lpstr>PowerPoint 演示文稿</vt:lpstr>
      <vt:lpstr>Experiments</vt:lpstr>
      <vt:lpstr>Experiments</vt:lpstr>
      <vt:lpstr>Conclusion</vt:lpstr>
      <vt:lpstr>模型改进</vt:lpstr>
      <vt:lpstr>text_generation应用</vt:lpstr>
      <vt:lpstr>PowerPoint 演示文稿</vt:lpstr>
      <vt:lpstr>D3PM</vt:lpstr>
      <vt:lpstr>PowerPoint 演示文稿</vt:lpstr>
      <vt:lpstr>Diffusion-LM</vt:lpstr>
      <vt:lpstr>Diffusion+VAE</vt:lpstr>
      <vt:lpstr>Diffusion+VAE</vt:lpstr>
      <vt:lpstr>Diffusion-LM Improves Controllable Text Generation</vt:lpstr>
      <vt:lpstr>Motivation</vt:lpstr>
      <vt:lpstr>Model</vt:lpstr>
      <vt:lpstr>PowerPoint 演示文稿</vt:lpstr>
      <vt:lpstr>PowerPoint 演示文稿</vt:lpstr>
      <vt:lpstr>PowerPoint 演示文稿</vt:lpstr>
      <vt:lpstr>PowerPoint 演示文稿</vt:lpstr>
      <vt:lpstr>Datasets</vt:lpstr>
      <vt:lpstr>Datasets</vt:lpstr>
      <vt:lpstr>PowerPoint 演示文稿</vt:lpstr>
      <vt:lpstr>PowerPoint 演示文稿</vt:lpstr>
      <vt:lpstr>PowerPoint 演示文稿</vt:lpstr>
      <vt:lpstr>PowerPoint 演示文稿</vt:lpstr>
      <vt:lpstr>PowerPoint 演示文稿</vt:lpstr>
      <vt:lpstr>Conclusion</vt:lpstr>
      <vt:lpstr>Conclusion</vt:lpstr>
      <vt:lpstr>Thanks for your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revision>1262</cp:revision>
  <dcterms:created xsi:type="dcterms:W3CDTF">2012-07-28T05:39:45Z</dcterms:created>
  <dcterms:modified xsi:type="dcterms:W3CDTF">2022-10-23T04:12:27Z</dcterms:modified>
</cp:coreProperties>
</file>